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sldIdLst>
    <p:sldId id="274" r:id="rId2"/>
    <p:sldId id="263" r:id="rId3"/>
    <p:sldId id="256" r:id="rId4"/>
    <p:sldId id="260" r:id="rId5"/>
    <p:sldId id="301" r:id="rId6"/>
    <p:sldId id="304" r:id="rId7"/>
    <p:sldId id="265" r:id="rId8"/>
    <p:sldId id="303" r:id="rId9"/>
    <p:sldId id="307" r:id="rId10"/>
    <p:sldId id="316" r:id="rId11"/>
    <p:sldId id="309" r:id="rId12"/>
    <p:sldId id="314" r:id="rId13"/>
    <p:sldId id="258" r:id="rId14"/>
    <p:sldId id="259" r:id="rId15"/>
    <p:sldId id="308" r:id="rId16"/>
    <p:sldId id="312" r:id="rId17"/>
    <p:sldId id="268" r:id="rId18"/>
    <p:sldId id="266" r:id="rId19"/>
    <p:sldId id="310" r:id="rId20"/>
    <p:sldId id="311" r:id="rId21"/>
  </p:sldIdLst>
  <p:sldSz cx="18288000" cy="10287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0" userDrawn="1">
          <p15:clr>
            <a:srgbClr val="A4A3A4"/>
          </p15:clr>
        </p15:guide>
        <p15:guide id="2" pos="57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ad Hafeez" initials="SH" lastIdx="1" clrIdx="0">
    <p:extLst>
      <p:ext uri="{19B8F6BF-5375-455C-9EA6-DF929625EA0E}">
        <p15:presenceInfo xmlns:p15="http://schemas.microsoft.com/office/powerpoint/2012/main" userId="S::Sad.Hafeez@students.uettaxila.edu.pk::0065faf6-b04f-4b43-99c3-d1d1e9cc2e4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01C28"/>
    <a:srgbClr val="24AE54"/>
    <a:srgbClr val="44CA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4FDF47-7046-4AC5-8E7A-A10DFD1F4C69}" v="14" dt="2022-08-01T21:35:17.9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showGuides="1">
      <p:cViewPr varScale="1">
        <p:scale>
          <a:sx n="48" d="100"/>
          <a:sy n="48" d="100"/>
        </p:scale>
        <p:origin x="804" y="84"/>
      </p:cViewPr>
      <p:guideLst>
        <p:guide orient="horz" pos="3240"/>
        <p:guide pos="57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 Id="rId27" Type="http://schemas.microsoft.com/office/2015/10/relationships/revisionInfo" Target="revisionInfo.xml"/></Relationships>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eg>
</file>

<file path=ppt/media/image19.png>
</file>

<file path=ppt/media/image2.jpeg>
</file>

<file path=ppt/media/image20.png>
</file>

<file path=ppt/media/image21.png>
</file>

<file path=ppt/media/image22.jpeg>
</file>

<file path=ppt/media/image23.jpeg>
</file>

<file path=ppt/media/image24.jpg>
</file>

<file path=ppt/media/image25.png>
</file>

<file path=ppt/media/image26.png>
</file>

<file path=ppt/media/image27.png>
</file>

<file path=ppt/media/image28.jpeg>
</file>

<file path=ppt/media/image29.png>
</file>

<file path=ppt/media/image3.png>
</file>

<file path=ppt/media/image30.jpg>
</file>

<file path=ppt/media/image31.jp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US" dirty="0"/>
          </a:p>
        </p:txBody>
      </p:sp>
      <p:sp>
        <p:nvSpPr>
          <p:cNvPr id="3" name="Subtitle 2"/>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8/1/2022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70105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8/1/2022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30187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77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8/1/2022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400362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39FB10D8-66EF-4A8B-9101-56ED15825786}"/>
              </a:ext>
            </a:extLst>
          </p:cNvPr>
          <p:cNvSpPr>
            <a:spLocks noGrp="1"/>
          </p:cNvSpPr>
          <p:nvPr>
            <p:ph type="pic" sz="quarter" idx="10"/>
          </p:nvPr>
        </p:nvSpPr>
        <p:spPr>
          <a:xfrm>
            <a:off x="0" y="-9515"/>
            <a:ext cx="18288000" cy="10287000"/>
          </a:xfrm>
          <a:custGeom>
            <a:avLst/>
            <a:gdLst>
              <a:gd name="connsiteX0" fmla="*/ 0 w 12179308"/>
              <a:gd name="connsiteY0" fmla="*/ 0 h 6845314"/>
              <a:gd name="connsiteX1" fmla="*/ 12172969 w 12179308"/>
              <a:gd name="connsiteY1" fmla="*/ 0 h 6845314"/>
              <a:gd name="connsiteX2" fmla="*/ 12179308 w 12179308"/>
              <a:gd name="connsiteY2" fmla="*/ 6845314 h 6845314"/>
              <a:gd name="connsiteX3" fmla="*/ 12164156 w 12179308"/>
              <a:gd name="connsiteY3" fmla="*/ 6845314 h 6845314"/>
              <a:gd name="connsiteX4" fmla="*/ 5134341 w 12179308"/>
              <a:gd name="connsiteY4" fmla="*/ 4271641 h 6845314"/>
              <a:gd name="connsiteX5" fmla="*/ 0 w 12179308"/>
              <a:gd name="connsiteY5" fmla="*/ 5134342 h 684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79308" h="6845314">
                <a:moveTo>
                  <a:pt x="0" y="0"/>
                </a:moveTo>
                <a:lnTo>
                  <a:pt x="12172969" y="0"/>
                </a:lnTo>
                <a:lnTo>
                  <a:pt x="12179308" y="6845314"/>
                </a:lnTo>
                <a:lnTo>
                  <a:pt x="12164156" y="6845314"/>
                </a:lnTo>
                <a:lnTo>
                  <a:pt x="5134341" y="4271641"/>
                </a:lnTo>
                <a:lnTo>
                  <a:pt x="0" y="5134342"/>
                </a:lnTo>
                <a:close/>
              </a:path>
            </a:pathLst>
          </a:custGeom>
        </p:spPr>
      </p:sp>
    </p:spTree>
    <p:extLst>
      <p:ext uri="{BB962C8B-B14F-4D97-AF65-F5344CB8AC3E}">
        <p14:creationId xmlns:p14="http://schemas.microsoft.com/office/powerpoint/2010/main" val="41349478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F5B0229A-809D-422A-870A-34AA7F703E59}"/>
              </a:ext>
            </a:extLst>
          </p:cNvPr>
          <p:cNvSpPr>
            <a:spLocks noGrp="1"/>
          </p:cNvSpPr>
          <p:nvPr>
            <p:ph type="pic" sz="quarter" idx="10"/>
          </p:nvPr>
        </p:nvSpPr>
        <p:spPr>
          <a:xfrm>
            <a:off x="0" y="0"/>
            <a:ext cx="9144000" cy="10287000"/>
          </a:xfrm>
          <a:custGeom>
            <a:avLst/>
            <a:gdLst>
              <a:gd name="connsiteX0" fmla="*/ 0 w 5315919"/>
              <a:gd name="connsiteY0" fmla="*/ 0 h 6858000"/>
              <a:gd name="connsiteX1" fmla="*/ 4626483 w 5315919"/>
              <a:gd name="connsiteY1" fmla="*/ 0 h 6858000"/>
              <a:gd name="connsiteX2" fmla="*/ 4626483 w 5315919"/>
              <a:gd name="connsiteY2" fmla="*/ 763305 h 6858000"/>
              <a:gd name="connsiteX3" fmla="*/ 5315919 w 5315919"/>
              <a:gd name="connsiteY3" fmla="*/ 1352239 h 6858000"/>
              <a:gd name="connsiteX4" fmla="*/ 5315919 w 5315919"/>
              <a:gd name="connsiteY4" fmla="*/ 5505760 h 6858000"/>
              <a:gd name="connsiteX5" fmla="*/ 4626483 w 5315919"/>
              <a:gd name="connsiteY5" fmla="*/ 6094695 h 6858000"/>
              <a:gd name="connsiteX6" fmla="*/ 4626483 w 5315919"/>
              <a:gd name="connsiteY6" fmla="*/ 6858000 h 6858000"/>
              <a:gd name="connsiteX7" fmla="*/ 0 w 531591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15919" h="6858000">
                <a:moveTo>
                  <a:pt x="0" y="0"/>
                </a:moveTo>
                <a:lnTo>
                  <a:pt x="4626483" y="0"/>
                </a:lnTo>
                <a:lnTo>
                  <a:pt x="4626483" y="763305"/>
                </a:lnTo>
                <a:lnTo>
                  <a:pt x="5315919" y="1352239"/>
                </a:lnTo>
                <a:lnTo>
                  <a:pt x="5315919" y="5505760"/>
                </a:lnTo>
                <a:lnTo>
                  <a:pt x="4626483" y="6094695"/>
                </a:lnTo>
                <a:lnTo>
                  <a:pt x="4626483"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33640065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DD2719F-EB36-4428-B304-C434C22A23CE}"/>
              </a:ext>
            </a:extLst>
          </p:cNvPr>
          <p:cNvSpPr>
            <a:spLocks noGrp="1"/>
          </p:cNvSpPr>
          <p:nvPr>
            <p:ph type="pic" sz="quarter" idx="10"/>
          </p:nvPr>
        </p:nvSpPr>
        <p:spPr>
          <a:xfrm>
            <a:off x="0" y="0"/>
            <a:ext cx="18288000" cy="5044698"/>
          </a:xfrm>
          <a:custGeom>
            <a:avLst/>
            <a:gdLst>
              <a:gd name="connsiteX0" fmla="*/ 0 w 12192000"/>
              <a:gd name="connsiteY0" fmla="*/ 0 h 3363132"/>
              <a:gd name="connsiteX1" fmla="*/ 12192000 w 12192000"/>
              <a:gd name="connsiteY1" fmla="*/ 0 h 3363132"/>
              <a:gd name="connsiteX2" fmla="*/ 12192000 w 12192000"/>
              <a:gd name="connsiteY2" fmla="*/ 3363132 h 3363132"/>
              <a:gd name="connsiteX3" fmla="*/ 3073042 w 12192000"/>
              <a:gd name="connsiteY3" fmla="*/ 3363132 h 3363132"/>
              <a:gd name="connsiteX4" fmla="*/ 3022170 w 12192000"/>
              <a:gd name="connsiteY4" fmla="*/ 3312257 h 3363132"/>
              <a:gd name="connsiteX5" fmla="*/ 3022170 w 12192000"/>
              <a:gd name="connsiteY5" fmla="*/ 3311474 h 3363132"/>
              <a:gd name="connsiteX6" fmla="*/ 2701869 w 12192000"/>
              <a:gd name="connsiteY6" fmla="*/ 2991173 h 3363132"/>
              <a:gd name="connsiteX7" fmla="*/ 0 w 12192000"/>
              <a:gd name="connsiteY7" fmla="*/ 2991173 h 336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363132">
                <a:moveTo>
                  <a:pt x="0" y="0"/>
                </a:moveTo>
                <a:lnTo>
                  <a:pt x="12192000" y="0"/>
                </a:lnTo>
                <a:lnTo>
                  <a:pt x="12192000" y="3363132"/>
                </a:lnTo>
                <a:lnTo>
                  <a:pt x="3073042" y="3363132"/>
                </a:lnTo>
                <a:lnTo>
                  <a:pt x="3022170" y="3312257"/>
                </a:lnTo>
                <a:lnTo>
                  <a:pt x="3022170" y="3311474"/>
                </a:lnTo>
                <a:lnTo>
                  <a:pt x="2701869" y="2991173"/>
                </a:lnTo>
                <a:lnTo>
                  <a:pt x="0" y="2991173"/>
                </a:lnTo>
                <a:close/>
              </a:path>
            </a:pathLst>
          </a:custGeom>
        </p:spPr>
        <p:txBody>
          <a:bodyPr wrap="square">
            <a:noAutofit/>
          </a:bodyPr>
          <a:lstStyle/>
          <a:p>
            <a:endParaRPr lang="en-US"/>
          </a:p>
        </p:txBody>
      </p:sp>
    </p:spTree>
    <p:extLst>
      <p:ext uri="{BB962C8B-B14F-4D97-AF65-F5344CB8AC3E}">
        <p14:creationId xmlns:p14="http://schemas.microsoft.com/office/powerpoint/2010/main" val="35194810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D98B3DEE-169F-4F9F-A0F8-22A48AED0580}"/>
              </a:ext>
            </a:extLst>
          </p:cNvPr>
          <p:cNvSpPr>
            <a:spLocks noGrp="1"/>
          </p:cNvSpPr>
          <p:nvPr>
            <p:ph type="pic" sz="quarter" idx="13"/>
          </p:nvPr>
        </p:nvSpPr>
        <p:spPr>
          <a:xfrm>
            <a:off x="0" y="0"/>
            <a:ext cx="9144000" cy="10287000"/>
          </a:xfrm>
          <a:custGeom>
            <a:avLst/>
            <a:gdLst>
              <a:gd name="connsiteX0" fmla="*/ 0 w 6096000"/>
              <a:gd name="connsiteY0" fmla="*/ 0 h 6858000"/>
              <a:gd name="connsiteX1" fmla="*/ 2847160 w 6096000"/>
              <a:gd name="connsiteY1" fmla="*/ 0 h 6858000"/>
              <a:gd name="connsiteX2" fmla="*/ 6096000 w 6096000"/>
              <a:gd name="connsiteY2" fmla="*/ 6858000 h 6858000"/>
              <a:gd name="connsiteX3" fmla="*/ 2105840 w 6096000"/>
              <a:gd name="connsiteY3" fmla="*/ 6858000 h 6858000"/>
              <a:gd name="connsiteX4" fmla="*/ 0 w 6096000"/>
              <a:gd name="connsiteY4" fmla="*/ 2412767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2847160" y="0"/>
                </a:lnTo>
                <a:lnTo>
                  <a:pt x="6096000" y="6858000"/>
                </a:lnTo>
                <a:lnTo>
                  <a:pt x="2105840" y="6858000"/>
                </a:lnTo>
                <a:lnTo>
                  <a:pt x="0" y="2412767"/>
                </a:lnTo>
                <a:close/>
              </a:path>
            </a:pathLst>
          </a:custGeom>
          <a:noFill/>
        </p:spPr>
      </p:sp>
    </p:spTree>
    <p:extLst>
      <p:ext uri="{BB962C8B-B14F-4D97-AF65-F5344CB8AC3E}">
        <p14:creationId xmlns:p14="http://schemas.microsoft.com/office/powerpoint/2010/main" val="2115727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81B47356-5CBF-4574-BAAD-7BEFE8843AC5}"/>
              </a:ext>
            </a:extLst>
          </p:cNvPr>
          <p:cNvSpPr>
            <a:spLocks noGrp="1"/>
          </p:cNvSpPr>
          <p:nvPr>
            <p:ph type="pic" sz="quarter" idx="10"/>
          </p:nvPr>
        </p:nvSpPr>
        <p:spPr>
          <a:xfrm>
            <a:off x="9906002" y="954105"/>
            <a:ext cx="6861369" cy="8378790"/>
          </a:xfrm>
          <a:custGeom>
            <a:avLst/>
            <a:gdLst>
              <a:gd name="connsiteX0" fmla="*/ 2003903 w 4126459"/>
              <a:gd name="connsiteY0" fmla="*/ 0 h 5039043"/>
              <a:gd name="connsiteX1" fmla="*/ 4126459 w 4126459"/>
              <a:gd name="connsiteY1" fmla="*/ 0 h 5039043"/>
              <a:gd name="connsiteX2" fmla="*/ 4126459 w 4126459"/>
              <a:gd name="connsiteY2" fmla="*/ 5039043 h 5039043"/>
              <a:gd name="connsiteX3" fmla="*/ 0 w 4126459"/>
              <a:gd name="connsiteY3" fmla="*/ 5039043 h 5039043"/>
              <a:gd name="connsiteX4" fmla="*/ 0 w 4126459"/>
              <a:gd name="connsiteY4" fmla="*/ 777831 h 5039043"/>
              <a:gd name="connsiteX5" fmla="*/ 1226072 w 4126459"/>
              <a:gd name="connsiteY5" fmla="*/ 777831 h 5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6459" h="5039043">
                <a:moveTo>
                  <a:pt x="2003903" y="0"/>
                </a:moveTo>
                <a:lnTo>
                  <a:pt x="4126459" y="0"/>
                </a:lnTo>
                <a:lnTo>
                  <a:pt x="4126459" y="5039043"/>
                </a:lnTo>
                <a:lnTo>
                  <a:pt x="0" y="5039043"/>
                </a:lnTo>
                <a:lnTo>
                  <a:pt x="0" y="777831"/>
                </a:lnTo>
                <a:lnTo>
                  <a:pt x="1226072" y="777831"/>
                </a:lnTo>
                <a:close/>
              </a:path>
            </a:pathLst>
          </a:custGeom>
        </p:spPr>
        <p:txBody>
          <a:bodyPr wrap="square">
            <a:noAutofit/>
          </a:bodyPr>
          <a:lstStyle/>
          <a:p>
            <a:endParaRPr lang="en-US"/>
          </a:p>
        </p:txBody>
      </p:sp>
    </p:spTree>
    <p:extLst>
      <p:ext uri="{BB962C8B-B14F-4D97-AF65-F5344CB8AC3E}">
        <p14:creationId xmlns:p14="http://schemas.microsoft.com/office/powerpoint/2010/main" val="37411615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B5642A0A-AF24-4C7B-B522-72E49A56F7AC}"/>
              </a:ext>
            </a:extLst>
          </p:cNvPr>
          <p:cNvSpPr>
            <a:spLocks noGrp="1"/>
          </p:cNvSpPr>
          <p:nvPr>
            <p:ph type="pic" sz="quarter" idx="10"/>
          </p:nvPr>
        </p:nvSpPr>
        <p:spPr>
          <a:xfrm>
            <a:off x="0" y="3124200"/>
            <a:ext cx="18288000" cy="4892298"/>
          </a:xfrm>
          <a:custGeom>
            <a:avLst/>
            <a:gdLst>
              <a:gd name="connsiteX0" fmla="*/ 0 w 12192000"/>
              <a:gd name="connsiteY0" fmla="*/ 0 h 3718732"/>
              <a:gd name="connsiteX1" fmla="*/ 9118958 w 12192000"/>
              <a:gd name="connsiteY1" fmla="*/ 0 h 3718732"/>
              <a:gd name="connsiteX2" fmla="*/ 9169830 w 12192000"/>
              <a:gd name="connsiteY2" fmla="*/ 50875 h 3718732"/>
              <a:gd name="connsiteX3" fmla="*/ 9169830 w 12192000"/>
              <a:gd name="connsiteY3" fmla="*/ 51658 h 3718732"/>
              <a:gd name="connsiteX4" fmla="*/ 9473772 w 12192000"/>
              <a:gd name="connsiteY4" fmla="*/ 355600 h 3718732"/>
              <a:gd name="connsiteX5" fmla="*/ 12192000 w 12192000"/>
              <a:gd name="connsiteY5" fmla="*/ 355600 h 3718732"/>
              <a:gd name="connsiteX6" fmla="*/ 12192000 w 12192000"/>
              <a:gd name="connsiteY6" fmla="*/ 371959 h 3718732"/>
              <a:gd name="connsiteX7" fmla="*/ 12192000 w 12192000"/>
              <a:gd name="connsiteY7" fmla="*/ 3363132 h 3718732"/>
              <a:gd name="connsiteX8" fmla="*/ 12192000 w 12192000"/>
              <a:gd name="connsiteY8" fmla="*/ 3718732 h 3718732"/>
              <a:gd name="connsiteX9" fmla="*/ 3073042 w 12192000"/>
              <a:gd name="connsiteY9" fmla="*/ 3718732 h 3718732"/>
              <a:gd name="connsiteX10" fmla="*/ 3022170 w 12192000"/>
              <a:gd name="connsiteY10" fmla="*/ 3667857 h 3718732"/>
              <a:gd name="connsiteX11" fmla="*/ 3022170 w 12192000"/>
              <a:gd name="connsiteY11" fmla="*/ 3667074 h 3718732"/>
              <a:gd name="connsiteX12" fmla="*/ 2718228 w 12192000"/>
              <a:gd name="connsiteY12" fmla="*/ 3363132 h 3718732"/>
              <a:gd name="connsiteX13" fmla="*/ 0 w 12192000"/>
              <a:gd name="connsiteY13" fmla="*/ 3363132 h 3718732"/>
              <a:gd name="connsiteX14" fmla="*/ 0 w 12192000"/>
              <a:gd name="connsiteY14" fmla="*/ 3346773 h 3718732"/>
              <a:gd name="connsiteX15" fmla="*/ 0 w 12192000"/>
              <a:gd name="connsiteY15" fmla="*/ 355600 h 371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3718732">
                <a:moveTo>
                  <a:pt x="0" y="0"/>
                </a:moveTo>
                <a:lnTo>
                  <a:pt x="9118958" y="0"/>
                </a:lnTo>
                <a:lnTo>
                  <a:pt x="9169830" y="50875"/>
                </a:lnTo>
                <a:lnTo>
                  <a:pt x="9169830" y="51658"/>
                </a:lnTo>
                <a:lnTo>
                  <a:pt x="9473772" y="355600"/>
                </a:lnTo>
                <a:lnTo>
                  <a:pt x="12192000" y="355600"/>
                </a:lnTo>
                <a:lnTo>
                  <a:pt x="12192000" y="371959"/>
                </a:lnTo>
                <a:lnTo>
                  <a:pt x="12192000" y="3363132"/>
                </a:lnTo>
                <a:lnTo>
                  <a:pt x="12192000" y="3718732"/>
                </a:lnTo>
                <a:lnTo>
                  <a:pt x="3073042" y="3718732"/>
                </a:lnTo>
                <a:lnTo>
                  <a:pt x="3022170" y="3667857"/>
                </a:lnTo>
                <a:lnTo>
                  <a:pt x="3022170" y="3667074"/>
                </a:lnTo>
                <a:lnTo>
                  <a:pt x="2718228" y="3363132"/>
                </a:lnTo>
                <a:lnTo>
                  <a:pt x="0" y="3363132"/>
                </a:lnTo>
                <a:lnTo>
                  <a:pt x="0" y="3346773"/>
                </a:lnTo>
                <a:lnTo>
                  <a:pt x="0" y="355600"/>
                </a:lnTo>
                <a:close/>
              </a:path>
            </a:pathLst>
          </a:custGeom>
        </p:spPr>
        <p:txBody>
          <a:bodyPr wrap="square">
            <a:noAutofit/>
          </a:bodyPr>
          <a:lstStyle/>
          <a:p>
            <a:endParaRPr lang="en-US" dirty="0"/>
          </a:p>
        </p:txBody>
      </p:sp>
    </p:spTree>
    <p:extLst>
      <p:ext uri="{BB962C8B-B14F-4D97-AF65-F5344CB8AC3E}">
        <p14:creationId xmlns:p14="http://schemas.microsoft.com/office/powerpoint/2010/main" val="19047853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A3775F4-DA46-47CF-BDB1-21CF5B1645A5}"/>
              </a:ext>
            </a:extLst>
          </p:cNvPr>
          <p:cNvSpPr>
            <a:spLocks noGrp="1"/>
          </p:cNvSpPr>
          <p:nvPr>
            <p:ph type="pic" sz="quarter" idx="4294967295"/>
          </p:nvPr>
        </p:nvSpPr>
        <p:spPr>
          <a:xfrm>
            <a:off x="2" y="1207711"/>
            <a:ext cx="8229599" cy="7871579"/>
          </a:xfrm>
          <a:prstGeom prst="snip1Rect">
            <a:avLst>
              <a:gd name="adj" fmla="val 50000"/>
            </a:avLst>
          </a:prstGeom>
        </p:spPr>
      </p:sp>
    </p:spTree>
    <p:extLst>
      <p:ext uri="{BB962C8B-B14F-4D97-AF65-F5344CB8AC3E}">
        <p14:creationId xmlns:p14="http://schemas.microsoft.com/office/powerpoint/2010/main" val="9963702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ECEFDC8-4058-4189-91DA-A7C7CA867F97}"/>
              </a:ext>
            </a:extLst>
          </p:cNvPr>
          <p:cNvSpPr>
            <a:spLocks noGrp="1"/>
          </p:cNvSpPr>
          <p:nvPr>
            <p:ph type="pic" sz="quarter" idx="10"/>
          </p:nvPr>
        </p:nvSpPr>
        <p:spPr>
          <a:xfrm>
            <a:off x="9315450" y="571520"/>
            <a:ext cx="8972550" cy="9143982"/>
          </a:xfrm>
          <a:custGeom>
            <a:avLst/>
            <a:gdLst>
              <a:gd name="connsiteX0" fmla="*/ 1560923 w 5981700"/>
              <a:gd name="connsiteY0" fmla="*/ 0 h 4830935"/>
              <a:gd name="connsiteX1" fmla="*/ 5981700 w 5981700"/>
              <a:gd name="connsiteY1" fmla="*/ 0 h 4830935"/>
              <a:gd name="connsiteX2" fmla="*/ 5981700 w 5981700"/>
              <a:gd name="connsiteY2" fmla="*/ 4830935 h 4830935"/>
              <a:gd name="connsiteX3" fmla="*/ 1560923 w 5981700"/>
              <a:gd name="connsiteY3" fmla="*/ 4830935 h 4830935"/>
              <a:gd name="connsiteX4" fmla="*/ 0 w 5981700"/>
              <a:gd name="connsiteY4" fmla="*/ 2415467 h 4830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4830935">
                <a:moveTo>
                  <a:pt x="1560923" y="0"/>
                </a:moveTo>
                <a:lnTo>
                  <a:pt x="5981700" y="0"/>
                </a:lnTo>
                <a:lnTo>
                  <a:pt x="5981700" y="4830935"/>
                </a:lnTo>
                <a:lnTo>
                  <a:pt x="1560923" y="4830935"/>
                </a:lnTo>
                <a:lnTo>
                  <a:pt x="0" y="2415467"/>
                </a:lnTo>
                <a:close/>
              </a:path>
            </a:pathLst>
          </a:custGeom>
        </p:spPr>
        <p:txBody>
          <a:bodyPr wrap="square">
            <a:noAutofit/>
          </a:bodyPr>
          <a:lstStyle/>
          <a:p>
            <a:endParaRPr lang="en-US"/>
          </a:p>
        </p:txBody>
      </p:sp>
    </p:spTree>
    <p:extLst>
      <p:ext uri="{BB962C8B-B14F-4D97-AF65-F5344CB8AC3E}">
        <p14:creationId xmlns:p14="http://schemas.microsoft.com/office/powerpoint/2010/main" val="1319302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8/1/2022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111129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5E19FBA3-3C53-4F08-8E01-BBA297B18022}"/>
              </a:ext>
            </a:extLst>
          </p:cNvPr>
          <p:cNvSpPr>
            <a:spLocks noGrp="1"/>
          </p:cNvSpPr>
          <p:nvPr>
            <p:ph type="pic" sz="quarter" idx="10"/>
          </p:nvPr>
        </p:nvSpPr>
        <p:spPr>
          <a:xfrm>
            <a:off x="-1" y="0"/>
            <a:ext cx="8599715" cy="10287000"/>
          </a:xfrm>
          <a:custGeom>
            <a:avLst/>
            <a:gdLst>
              <a:gd name="connsiteX0" fmla="*/ 0 w 3952068"/>
              <a:gd name="connsiteY0" fmla="*/ 0 h 6858000"/>
              <a:gd name="connsiteX1" fmla="*/ 3439514 w 3952068"/>
              <a:gd name="connsiteY1" fmla="*/ 0 h 6858000"/>
              <a:gd name="connsiteX2" fmla="*/ 3439514 w 3952068"/>
              <a:gd name="connsiteY2" fmla="*/ 381652 h 6858000"/>
              <a:gd name="connsiteX3" fmla="*/ 3952068 w 3952068"/>
              <a:gd name="connsiteY3" fmla="*/ 676120 h 6858000"/>
              <a:gd name="connsiteX4" fmla="*/ 3952068 w 3952068"/>
              <a:gd name="connsiteY4" fmla="*/ 2752881 h 6858000"/>
              <a:gd name="connsiteX5" fmla="*/ 3439514 w 3952068"/>
              <a:gd name="connsiteY5" fmla="*/ 3047348 h 6858000"/>
              <a:gd name="connsiteX6" fmla="*/ 3439514 w 3952068"/>
              <a:gd name="connsiteY6" fmla="*/ 3429000 h 6858000"/>
              <a:gd name="connsiteX7" fmla="*/ 3439514 w 3952068"/>
              <a:gd name="connsiteY7" fmla="*/ 3810652 h 6858000"/>
              <a:gd name="connsiteX8" fmla="*/ 3952068 w 3952068"/>
              <a:gd name="connsiteY8" fmla="*/ 4105120 h 6858000"/>
              <a:gd name="connsiteX9" fmla="*/ 3952068 w 3952068"/>
              <a:gd name="connsiteY9" fmla="*/ 6181881 h 6858000"/>
              <a:gd name="connsiteX10" fmla="*/ 3439514 w 3952068"/>
              <a:gd name="connsiteY10" fmla="*/ 6476348 h 6858000"/>
              <a:gd name="connsiteX11" fmla="*/ 3439514 w 3952068"/>
              <a:gd name="connsiteY11" fmla="*/ 6858000 h 6858000"/>
              <a:gd name="connsiteX12" fmla="*/ 0 w 3952068"/>
              <a:gd name="connsiteY12" fmla="*/ 6858000 h 6858000"/>
              <a:gd name="connsiteX13" fmla="*/ 0 w 3952068"/>
              <a:gd name="connsiteY13"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068" h="6858000">
                <a:moveTo>
                  <a:pt x="0" y="0"/>
                </a:moveTo>
                <a:lnTo>
                  <a:pt x="3439514" y="0"/>
                </a:lnTo>
                <a:lnTo>
                  <a:pt x="3439514" y="381652"/>
                </a:lnTo>
                <a:lnTo>
                  <a:pt x="3952068" y="676120"/>
                </a:lnTo>
                <a:lnTo>
                  <a:pt x="3952068" y="2752881"/>
                </a:lnTo>
                <a:lnTo>
                  <a:pt x="3439514" y="3047348"/>
                </a:lnTo>
                <a:lnTo>
                  <a:pt x="3439514" y="3429000"/>
                </a:lnTo>
                <a:lnTo>
                  <a:pt x="3439514" y="3810652"/>
                </a:lnTo>
                <a:lnTo>
                  <a:pt x="3952068" y="4105120"/>
                </a:lnTo>
                <a:lnTo>
                  <a:pt x="3952068" y="6181881"/>
                </a:lnTo>
                <a:lnTo>
                  <a:pt x="3439514" y="6476348"/>
                </a:lnTo>
                <a:lnTo>
                  <a:pt x="3439514" y="6858000"/>
                </a:lnTo>
                <a:lnTo>
                  <a:pt x="0" y="6858000"/>
                </a:lnTo>
                <a:lnTo>
                  <a:pt x="0" y="3429000"/>
                </a:lnTo>
                <a:close/>
              </a:path>
            </a:pathLst>
          </a:custGeom>
        </p:spPr>
        <p:txBody>
          <a:bodyPr wrap="square">
            <a:noAutofit/>
          </a:bodyPr>
          <a:lstStyle/>
          <a:p>
            <a:endParaRPr lang="en-US"/>
          </a:p>
        </p:txBody>
      </p:sp>
    </p:spTree>
    <p:extLst>
      <p:ext uri="{BB962C8B-B14F-4D97-AF65-F5344CB8AC3E}">
        <p14:creationId xmlns:p14="http://schemas.microsoft.com/office/powerpoint/2010/main" val="34211119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3" name="Picture Placeholder 10">
            <a:extLst>
              <a:ext uri="{FF2B5EF4-FFF2-40B4-BE49-F238E27FC236}">
                <a16:creationId xmlns:a16="http://schemas.microsoft.com/office/drawing/2014/main" id="{F0D41C7D-D090-449B-8013-24BA69FE1CE0}"/>
              </a:ext>
            </a:extLst>
          </p:cNvPr>
          <p:cNvSpPr>
            <a:spLocks noGrp="1"/>
          </p:cNvSpPr>
          <p:nvPr>
            <p:ph type="pic" sz="quarter" idx="11"/>
          </p:nvPr>
        </p:nvSpPr>
        <p:spPr>
          <a:xfrm>
            <a:off x="2389687"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
        <p:nvSpPr>
          <p:cNvPr id="4" name="Picture Placeholder 13">
            <a:extLst>
              <a:ext uri="{FF2B5EF4-FFF2-40B4-BE49-F238E27FC236}">
                <a16:creationId xmlns:a16="http://schemas.microsoft.com/office/drawing/2014/main" id="{9CBCA18A-5482-4A2F-A379-860894D00594}"/>
              </a:ext>
            </a:extLst>
          </p:cNvPr>
          <p:cNvSpPr>
            <a:spLocks noGrp="1"/>
          </p:cNvSpPr>
          <p:nvPr>
            <p:ph type="pic" sz="quarter" idx="12"/>
          </p:nvPr>
        </p:nvSpPr>
        <p:spPr>
          <a:xfrm>
            <a:off x="7058672"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
        <p:nvSpPr>
          <p:cNvPr id="5" name="Picture Placeholder 16">
            <a:extLst>
              <a:ext uri="{FF2B5EF4-FFF2-40B4-BE49-F238E27FC236}">
                <a16:creationId xmlns:a16="http://schemas.microsoft.com/office/drawing/2014/main" id="{62C100B6-7B74-4A35-A32D-2AE139F9323D}"/>
              </a:ext>
            </a:extLst>
          </p:cNvPr>
          <p:cNvSpPr>
            <a:spLocks noGrp="1"/>
          </p:cNvSpPr>
          <p:nvPr>
            <p:ph type="pic" sz="quarter" idx="13"/>
          </p:nvPr>
        </p:nvSpPr>
        <p:spPr>
          <a:xfrm>
            <a:off x="11727658"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Tree>
    <p:extLst>
      <p:ext uri="{BB962C8B-B14F-4D97-AF65-F5344CB8AC3E}">
        <p14:creationId xmlns:p14="http://schemas.microsoft.com/office/powerpoint/2010/main" val="36303221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5603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2_Custom Layout">
    <p:spTree>
      <p:nvGrpSpPr>
        <p:cNvPr id="1" name=""/>
        <p:cNvGrpSpPr/>
        <p:nvPr/>
      </p:nvGrpSpPr>
      <p:grpSpPr>
        <a:xfrm>
          <a:off x="0" y="0"/>
          <a:ext cx="0" cy="0"/>
          <a:chOff x="0" y="0"/>
          <a:chExt cx="0" cy="0"/>
        </a:xfrm>
      </p:grpSpPr>
      <p:sp>
        <p:nvSpPr>
          <p:cNvPr id="3" name="Рисунок 4">
            <a:extLst>
              <a:ext uri="{FF2B5EF4-FFF2-40B4-BE49-F238E27FC236}">
                <a16:creationId xmlns:a16="http://schemas.microsoft.com/office/drawing/2014/main" id="{93AF81EE-19C9-4F05-B807-F840D8B81984}"/>
              </a:ext>
            </a:extLst>
          </p:cNvPr>
          <p:cNvSpPr>
            <a:spLocks noGrp="1"/>
          </p:cNvSpPr>
          <p:nvPr>
            <p:ph type="pic" sz="quarter" idx="10"/>
          </p:nvPr>
        </p:nvSpPr>
        <p:spPr>
          <a:xfrm>
            <a:off x="5020559" y="1447144"/>
            <a:ext cx="7854998" cy="6325259"/>
          </a:xfrm>
          <a:custGeom>
            <a:avLst/>
            <a:gdLst>
              <a:gd name="connsiteX0" fmla="*/ 0 w 7086600"/>
              <a:gd name="connsiteY0" fmla="*/ 7391400 h 7391400"/>
              <a:gd name="connsiteX1" fmla="*/ 1371611 w 7086600"/>
              <a:gd name="connsiteY1" fmla="*/ 0 h 7391400"/>
              <a:gd name="connsiteX2" fmla="*/ 5714989 w 7086600"/>
              <a:gd name="connsiteY2" fmla="*/ 0 h 7391400"/>
              <a:gd name="connsiteX3" fmla="*/ 7086600 w 7086600"/>
              <a:gd name="connsiteY3" fmla="*/ 7391400 h 7391400"/>
              <a:gd name="connsiteX4" fmla="*/ 0 w 7086600"/>
              <a:gd name="connsiteY4" fmla="*/ 7391400 h 7391400"/>
              <a:gd name="connsiteX0" fmla="*/ 628639 w 7715239"/>
              <a:gd name="connsiteY0" fmla="*/ 7391400 h 7391400"/>
              <a:gd name="connsiteX1" fmla="*/ 0 w 7715239"/>
              <a:gd name="connsiteY1" fmla="*/ 1714500 h 7391400"/>
              <a:gd name="connsiteX2" fmla="*/ 6343628 w 7715239"/>
              <a:gd name="connsiteY2" fmla="*/ 0 h 7391400"/>
              <a:gd name="connsiteX3" fmla="*/ 7715239 w 7715239"/>
              <a:gd name="connsiteY3" fmla="*/ 7391400 h 7391400"/>
              <a:gd name="connsiteX4" fmla="*/ 628639 w 7715239"/>
              <a:gd name="connsiteY4" fmla="*/ 7391400 h 7391400"/>
              <a:gd name="connsiteX0" fmla="*/ 628639 w 7715239"/>
              <a:gd name="connsiteY0" fmla="*/ 7548349 h 7548349"/>
              <a:gd name="connsiteX1" fmla="*/ 0 w 7715239"/>
              <a:gd name="connsiteY1" fmla="*/ 1871449 h 7548349"/>
              <a:gd name="connsiteX2" fmla="*/ 4057628 w 7715239"/>
              <a:gd name="connsiteY2" fmla="*/ 0 h 7548349"/>
              <a:gd name="connsiteX3" fmla="*/ 7715239 w 7715239"/>
              <a:gd name="connsiteY3" fmla="*/ 7548349 h 7548349"/>
              <a:gd name="connsiteX4" fmla="*/ 628639 w 7715239"/>
              <a:gd name="connsiteY4" fmla="*/ 7548349 h 7548349"/>
              <a:gd name="connsiteX0" fmla="*/ 628639 w 7715239"/>
              <a:gd name="connsiteY0" fmla="*/ 7548349 h 7548349"/>
              <a:gd name="connsiteX1" fmla="*/ 0 w 7715239"/>
              <a:gd name="connsiteY1" fmla="*/ 1871449 h 7548349"/>
              <a:gd name="connsiteX2" fmla="*/ 4078100 w 7715239"/>
              <a:gd name="connsiteY2" fmla="*/ 0 h 7548349"/>
              <a:gd name="connsiteX3" fmla="*/ 7715239 w 7715239"/>
              <a:gd name="connsiteY3" fmla="*/ 7548349 h 7548349"/>
              <a:gd name="connsiteX4" fmla="*/ 628639 w 7715239"/>
              <a:gd name="connsiteY4" fmla="*/ 7548349 h 7548349"/>
              <a:gd name="connsiteX0" fmla="*/ 621816 w 7708416"/>
              <a:gd name="connsiteY0" fmla="*/ 7548349 h 7548349"/>
              <a:gd name="connsiteX1" fmla="*/ 0 w 7708416"/>
              <a:gd name="connsiteY1" fmla="*/ 1878273 h 7548349"/>
              <a:gd name="connsiteX2" fmla="*/ 4071277 w 7708416"/>
              <a:gd name="connsiteY2" fmla="*/ 0 h 7548349"/>
              <a:gd name="connsiteX3" fmla="*/ 7708416 w 7708416"/>
              <a:gd name="connsiteY3" fmla="*/ 7548349 h 7548349"/>
              <a:gd name="connsiteX4" fmla="*/ 621816 w 7708416"/>
              <a:gd name="connsiteY4" fmla="*/ 7548349 h 7548349"/>
              <a:gd name="connsiteX0" fmla="*/ 5043691 w 7708416"/>
              <a:gd name="connsiteY0" fmla="*/ 7568820 h 7568820"/>
              <a:gd name="connsiteX1" fmla="*/ 0 w 7708416"/>
              <a:gd name="connsiteY1" fmla="*/ 1878273 h 7568820"/>
              <a:gd name="connsiteX2" fmla="*/ 4071277 w 7708416"/>
              <a:gd name="connsiteY2" fmla="*/ 0 h 7568820"/>
              <a:gd name="connsiteX3" fmla="*/ 7708416 w 7708416"/>
              <a:gd name="connsiteY3" fmla="*/ 7548349 h 7568820"/>
              <a:gd name="connsiteX4" fmla="*/ 5043691 w 7708416"/>
              <a:gd name="connsiteY4" fmla="*/ 7568820 h 7568820"/>
              <a:gd name="connsiteX0" fmla="*/ 5043691 w 9400738"/>
              <a:gd name="connsiteY0" fmla="*/ 7568820 h 7568820"/>
              <a:gd name="connsiteX1" fmla="*/ 0 w 9400738"/>
              <a:gd name="connsiteY1" fmla="*/ 1878273 h 7568820"/>
              <a:gd name="connsiteX2" fmla="*/ 4071277 w 9400738"/>
              <a:gd name="connsiteY2" fmla="*/ 0 h 7568820"/>
              <a:gd name="connsiteX3" fmla="*/ 9400738 w 9400738"/>
              <a:gd name="connsiteY3" fmla="*/ 5091752 h 7568820"/>
              <a:gd name="connsiteX4" fmla="*/ 5043691 w 9400738"/>
              <a:gd name="connsiteY4" fmla="*/ 7568820 h 7568820"/>
              <a:gd name="connsiteX0" fmla="*/ 5043691 w 9400738"/>
              <a:gd name="connsiteY0" fmla="*/ 7561996 h 7561996"/>
              <a:gd name="connsiteX1" fmla="*/ 0 w 9400738"/>
              <a:gd name="connsiteY1" fmla="*/ 1871449 h 7561996"/>
              <a:gd name="connsiteX2" fmla="*/ 4030334 w 9400738"/>
              <a:gd name="connsiteY2" fmla="*/ 0 h 7561996"/>
              <a:gd name="connsiteX3" fmla="*/ 9400738 w 9400738"/>
              <a:gd name="connsiteY3" fmla="*/ 5084928 h 7561996"/>
              <a:gd name="connsiteX4" fmla="*/ 5043691 w 9400738"/>
              <a:gd name="connsiteY4" fmla="*/ 7561996 h 7561996"/>
              <a:gd name="connsiteX0" fmla="*/ 5043691 w 9400738"/>
              <a:gd name="connsiteY0" fmla="*/ 7548348 h 7548348"/>
              <a:gd name="connsiteX1" fmla="*/ 0 w 9400738"/>
              <a:gd name="connsiteY1" fmla="*/ 1857801 h 7548348"/>
              <a:gd name="connsiteX2" fmla="*/ 4043982 w 9400738"/>
              <a:gd name="connsiteY2" fmla="*/ 0 h 7548348"/>
              <a:gd name="connsiteX3" fmla="*/ 9400738 w 9400738"/>
              <a:gd name="connsiteY3" fmla="*/ 5071280 h 7548348"/>
              <a:gd name="connsiteX4" fmla="*/ 5043691 w 9400738"/>
              <a:gd name="connsiteY4" fmla="*/ 7548348 h 7548348"/>
              <a:gd name="connsiteX0" fmla="*/ 5057339 w 9414386"/>
              <a:gd name="connsiteY0" fmla="*/ 7548348 h 7548348"/>
              <a:gd name="connsiteX1" fmla="*/ 0 w 9414386"/>
              <a:gd name="connsiteY1" fmla="*/ 1862351 h 7548348"/>
              <a:gd name="connsiteX2" fmla="*/ 4057630 w 9414386"/>
              <a:gd name="connsiteY2" fmla="*/ 0 h 7548348"/>
              <a:gd name="connsiteX3" fmla="*/ 9414386 w 9414386"/>
              <a:gd name="connsiteY3" fmla="*/ 5071280 h 7548348"/>
              <a:gd name="connsiteX4" fmla="*/ 5057339 w 9414386"/>
              <a:gd name="connsiteY4" fmla="*/ 7548348 h 7548348"/>
              <a:gd name="connsiteX0" fmla="*/ 5057339 w 9414386"/>
              <a:gd name="connsiteY0" fmla="*/ 7552897 h 7552897"/>
              <a:gd name="connsiteX1" fmla="*/ 0 w 9414386"/>
              <a:gd name="connsiteY1" fmla="*/ 1866900 h 7552897"/>
              <a:gd name="connsiteX2" fmla="*/ 4053081 w 9414386"/>
              <a:gd name="connsiteY2" fmla="*/ 0 h 7552897"/>
              <a:gd name="connsiteX3" fmla="*/ 9414386 w 9414386"/>
              <a:gd name="connsiteY3" fmla="*/ 5075829 h 7552897"/>
              <a:gd name="connsiteX4" fmla="*/ 5057339 w 9414386"/>
              <a:gd name="connsiteY4" fmla="*/ 7552897 h 7552897"/>
              <a:gd name="connsiteX0" fmla="*/ 5061888 w 9414386"/>
              <a:gd name="connsiteY0" fmla="*/ 7566545 h 7566545"/>
              <a:gd name="connsiteX1" fmla="*/ 0 w 9414386"/>
              <a:gd name="connsiteY1" fmla="*/ 1866900 h 7566545"/>
              <a:gd name="connsiteX2" fmla="*/ 4053081 w 9414386"/>
              <a:gd name="connsiteY2" fmla="*/ 0 h 7566545"/>
              <a:gd name="connsiteX3" fmla="*/ 9414386 w 9414386"/>
              <a:gd name="connsiteY3" fmla="*/ 5075829 h 7566545"/>
              <a:gd name="connsiteX4" fmla="*/ 5061888 w 9414386"/>
              <a:gd name="connsiteY4" fmla="*/ 7566545 h 7566545"/>
              <a:gd name="connsiteX0" fmla="*/ 5061888 w 9414386"/>
              <a:gd name="connsiteY0" fmla="*/ 7589291 h 7589291"/>
              <a:gd name="connsiteX1" fmla="*/ 0 w 9414386"/>
              <a:gd name="connsiteY1" fmla="*/ 1866900 h 7589291"/>
              <a:gd name="connsiteX2" fmla="*/ 4053081 w 9414386"/>
              <a:gd name="connsiteY2" fmla="*/ 0 h 7589291"/>
              <a:gd name="connsiteX3" fmla="*/ 9414386 w 9414386"/>
              <a:gd name="connsiteY3" fmla="*/ 5075829 h 7589291"/>
              <a:gd name="connsiteX4" fmla="*/ 5061888 w 9414386"/>
              <a:gd name="connsiteY4" fmla="*/ 7589291 h 7589291"/>
              <a:gd name="connsiteX0" fmla="*/ 5061888 w 9428034"/>
              <a:gd name="connsiteY0" fmla="*/ 7589291 h 7589291"/>
              <a:gd name="connsiteX1" fmla="*/ 0 w 9428034"/>
              <a:gd name="connsiteY1" fmla="*/ 1866900 h 7589291"/>
              <a:gd name="connsiteX2" fmla="*/ 4053081 w 9428034"/>
              <a:gd name="connsiteY2" fmla="*/ 0 h 7589291"/>
              <a:gd name="connsiteX3" fmla="*/ 9428034 w 9428034"/>
              <a:gd name="connsiteY3" fmla="*/ 5071280 h 7589291"/>
              <a:gd name="connsiteX4" fmla="*/ 5061888 w 9428034"/>
              <a:gd name="connsiteY4" fmla="*/ 7589291 h 7589291"/>
              <a:gd name="connsiteX0" fmla="*/ 5061888 w 9428034"/>
              <a:gd name="connsiteY0" fmla="*/ 7602939 h 7602939"/>
              <a:gd name="connsiteX1" fmla="*/ 0 w 9428034"/>
              <a:gd name="connsiteY1" fmla="*/ 1880548 h 7602939"/>
              <a:gd name="connsiteX2" fmla="*/ 4053081 w 9428034"/>
              <a:gd name="connsiteY2" fmla="*/ 0 h 7602939"/>
              <a:gd name="connsiteX3" fmla="*/ 9428034 w 9428034"/>
              <a:gd name="connsiteY3" fmla="*/ 5084928 h 7602939"/>
              <a:gd name="connsiteX4" fmla="*/ 5061888 w 9428034"/>
              <a:gd name="connsiteY4" fmla="*/ 7602939 h 7602939"/>
              <a:gd name="connsiteX0" fmla="*/ 5075536 w 9441682"/>
              <a:gd name="connsiteY0" fmla="*/ 7602939 h 7602939"/>
              <a:gd name="connsiteX1" fmla="*/ 0 w 9441682"/>
              <a:gd name="connsiteY1" fmla="*/ 1885098 h 7602939"/>
              <a:gd name="connsiteX2" fmla="*/ 4066729 w 9441682"/>
              <a:gd name="connsiteY2" fmla="*/ 0 h 7602939"/>
              <a:gd name="connsiteX3" fmla="*/ 9441682 w 9441682"/>
              <a:gd name="connsiteY3" fmla="*/ 5084928 h 7602939"/>
              <a:gd name="connsiteX4" fmla="*/ 5075536 w 9441682"/>
              <a:gd name="connsiteY4" fmla="*/ 7602939 h 760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1682" h="7602939">
                <a:moveTo>
                  <a:pt x="5075536" y="7602939"/>
                </a:moveTo>
                <a:lnTo>
                  <a:pt x="0" y="1885098"/>
                </a:lnTo>
                <a:lnTo>
                  <a:pt x="4066729" y="0"/>
                </a:lnTo>
                <a:lnTo>
                  <a:pt x="9441682" y="5084928"/>
                </a:lnTo>
                <a:lnTo>
                  <a:pt x="5075536" y="7602939"/>
                </a:lnTo>
                <a:close/>
              </a:path>
            </a:pathLst>
          </a:custGeom>
        </p:spPr>
        <p:txBody>
          <a:bodyPr/>
          <a:lstStyle/>
          <a:p>
            <a:endParaRPr lang="en-US"/>
          </a:p>
        </p:txBody>
      </p:sp>
    </p:spTree>
    <p:extLst>
      <p:ext uri="{BB962C8B-B14F-4D97-AF65-F5344CB8AC3E}">
        <p14:creationId xmlns:p14="http://schemas.microsoft.com/office/powerpoint/2010/main" val="1748286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US" dirty="0"/>
          </a:p>
        </p:txBody>
      </p:sp>
      <p:sp>
        <p:nvSpPr>
          <p:cNvPr id="3" name="Text Placeholder 2"/>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8/1/2022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004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2992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688"/>
            <a:ext cx="15773400" cy="1988345"/>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8/1/2022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81305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8/1/2022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4279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8/1/2022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8940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48069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774782" y="1481138"/>
            <a:ext cx="9258300" cy="7310438"/>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86055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C764DE79-268F-4C1A-8933-263129D2AF90}" type="datetimeFigureOut">
              <a:rPr lang="en-US" dirty="0"/>
              <a:t>8/1/2022</a:t>
            </a:fld>
            <a:endParaRPr lang="en-US" dirty="0"/>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053668552"/>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5" r:id="rId17"/>
    <p:sldLayoutId id="2147483686" r:id="rId18"/>
    <p:sldLayoutId id="2147483687" r:id="rId19"/>
    <p:sldLayoutId id="2147483688" r:id="rId20"/>
    <p:sldLayoutId id="2147483689" r:id="rId21"/>
    <p:sldLayoutId id="2147483690" r:id="rId22"/>
    <p:sldLayoutId id="2147483692" r:id="rId23"/>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60" userDrawn="1">
          <p15:clr>
            <a:srgbClr val="F26B43"/>
          </p15:clr>
        </p15:guide>
        <p15:guide id="2" pos="11160" userDrawn="1">
          <p15:clr>
            <a:srgbClr val="F26B43"/>
          </p15:clr>
        </p15:guide>
        <p15:guide id="3" orient="horz" pos="360" userDrawn="1">
          <p15:clr>
            <a:srgbClr val="F26B43"/>
          </p15:clr>
        </p15:guide>
        <p15:guide id="4" orient="horz" pos="6120" userDrawn="1">
          <p15:clr>
            <a:srgbClr val="F26B43"/>
          </p15:clr>
        </p15:guide>
        <p15:guide id="5" pos="5760" userDrawn="1">
          <p15:clr>
            <a:srgbClr val="F26B43"/>
          </p15:clr>
        </p15:guide>
        <p15:guide id="6" orient="horz" pos="32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hyperlink" Target="https://public.tableau.com/views/housingdc5th/DCHousingPrices?:language=en-US&amp;:display_count=n&amp;:origin=viz_share_link" TargetMode="External"/><Relationship Id="rId2" Type="http://schemas.openxmlformats.org/officeDocument/2006/relationships/image" Target="../media/image23.jpe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hyperlink" Target="https://www.picpedia.org/chalkboard/r/results.html" TargetMode="External"/><Relationship Id="rId7" Type="http://schemas.openxmlformats.org/officeDocument/2006/relationships/image" Target="../media/image27.png"/><Relationship Id="rId2" Type="http://schemas.openxmlformats.org/officeDocument/2006/relationships/image" Target="../media/image24.jpg"/><Relationship Id="rId1" Type="http://schemas.openxmlformats.org/officeDocument/2006/relationships/slideLayout" Target="../slideLayouts/slideLayout2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hyperlink" Target="https://creativecommons.org/licenses/by-sa/3.0/"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9.png"/><Relationship Id="rId2" Type="http://schemas.openxmlformats.org/officeDocument/2006/relationships/image" Target="../media/image28.jpeg"/><Relationship Id="rId1" Type="http://schemas.openxmlformats.org/officeDocument/2006/relationships/slideLayout" Target="../slideLayouts/slideLayout14.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hyperlink" Target="http://cvc.edu/faculty-resources/open-educational-resources/the-big-question-2/" TargetMode="External"/><Relationship Id="rId2" Type="http://schemas.openxmlformats.org/officeDocument/2006/relationships/image" Target="../media/image31.jpg"/><Relationship Id="rId1" Type="http://schemas.openxmlformats.org/officeDocument/2006/relationships/slideLayout" Target="../slideLayouts/slideLayout23.xml"/><Relationship Id="rId4" Type="http://schemas.openxmlformats.org/officeDocument/2006/relationships/hyperlink" Target="https://creativecommons.org/licenses/by/3.0/"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hyperlink" Target="https://www.picpedia.org/chalkboard/r/results.html" TargetMode="External"/><Relationship Id="rId2" Type="http://schemas.openxmlformats.org/officeDocument/2006/relationships/image" Target="../media/image24.jpg"/><Relationship Id="rId1" Type="http://schemas.openxmlformats.org/officeDocument/2006/relationships/slideLayout" Target="../slideLayouts/slideLayout23.xml"/><Relationship Id="rId4" Type="http://schemas.openxmlformats.org/officeDocument/2006/relationships/hyperlink" Target="https://creativecommons.org/licenses/by-sa/3.0/"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5.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8" Type="http://schemas.openxmlformats.org/officeDocument/2006/relationships/hyperlink" Target="https://creativecommons.org/licenses/by-nc-sa/3.0/" TargetMode="External"/><Relationship Id="rId3" Type="http://schemas.openxmlformats.org/officeDocument/2006/relationships/hyperlink" Target="https://technofaq.org/posts/2020/02/real-estate-technology-trends-to-watch-in-2020/" TargetMode="External"/><Relationship Id="rId7" Type="http://schemas.openxmlformats.org/officeDocument/2006/relationships/hyperlink" Target="https://fred.stlouisfed.org/series/PRIME" TargetMode="Externa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hyperlink" Target="https://profiles.dcps.dc.gov/" TargetMode="External"/><Relationship Id="rId5" Type="http://schemas.openxmlformats.org/officeDocument/2006/relationships/hyperlink" Target="https://www.schooldigger.com/go/DC/schoolrank.aspx?level=3" TargetMode="External"/><Relationship Id="rId4" Type="http://schemas.openxmlformats.org/officeDocument/2006/relationships/hyperlink" Target="https://www.kaggle.com/christophercorrea/preparing-the-d-c-real-property-dataset/data"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image" Target="../media/image10.png"/><Relationship Id="rId1" Type="http://schemas.openxmlformats.org/officeDocument/2006/relationships/slideLayout" Target="../slideLayouts/slideLayout2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 Id="rId9" Type="http://schemas.openxmlformats.org/officeDocument/2006/relationships/image" Target="../media/image17.jp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0.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94EC73F-368E-4AFC-9389-D9986FB8A8AE}"/>
              </a:ext>
            </a:extLst>
          </p:cNvPr>
          <p:cNvSpPr/>
          <p:nvPr/>
        </p:nvSpPr>
        <p:spPr>
          <a:xfrm>
            <a:off x="2" y="157096"/>
            <a:ext cx="18287798" cy="10067915"/>
          </a:xfrm>
          <a:custGeom>
            <a:avLst/>
            <a:gdLst>
              <a:gd name="connsiteX0" fmla="*/ 0 w 12191865"/>
              <a:gd name="connsiteY0" fmla="*/ 0 h 6711943"/>
              <a:gd name="connsiteX1" fmla="*/ 12185654 w 12191865"/>
              <a:gd name="connsiteY1" fmla="*/ 0 h 6711943"/>
              <a:gd name="connsiteX2" fmla="*/ 12191865 w 12191865"/>
              <a:gd name="connsiteY2" fmla="*/ 6711943 h 6711943"/>
              <a:gd name="connsiteX3" fmla="*/ 11778210 w 12191865"/>
              <a:gd name="connsiteY3" fmla="*/ 6711943 h 6711943"/>
              <a:gd name="connsiteX4" fmla="*/ 5139692 w 12191865"/>
              <a:gd name="connsiteY4" fmla="*/ 4279558 h 6711943"/>
              <a:gd name="connsiteX5" fmla="*/ 0 w 12191865"/>
              <a:gd name="connsiteY5" fmla="*/ 5143857 h 6711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865" h="6711943">
                <a:moveTo>
                  <a:pt x="0" y="0"/>
                </a:moveTo>
                <a:lnTo>
                  <a:pt x="12185654" y="0"/>
                </a:lnTo>
                <a:lnTo>
                  <a:pt x="12191865" y="6711943"/>
                </a:lnTo>
                <a:lnTo>
                  <a:pt x="11778210" y="6711943"/>
                </a:lnTo>
                <a:lnTo>
                  <a:pt x="5139692" y="4279558"/>
                </a:lnTo>
                <a:lnTo>
                  <a:pt x="0" y="5143857"/>
                </a:lnTo>
                <a:close/>
              </a:path>
            </a:pathLst>
          </a:custGeom>
          <a:gradFill flip="none" rotWithShape="1">
            <a:gsLst>
              <a:gs pos="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4" name="Picture Placeholder 3" descr="A picture containing diagram&#10;&#10;Description automatically generated">
            <a:extLst>
              <a:ext uri="{FF2B5EF4-FFF2-40B4-BE49-F238E27FC236}">
                <a16:creationId xmlns:a16="http://schemas.microsoft.com/office/drawing/2014/main" id="{82224EA0-6DA5-4190-A3F7-23AA219432A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194" b="7194"/>
          <a:stretch>
            <a:fillRect/>
          </a:stretch>
        </p:blipFill>
        <p:spPr>
          <a:xfrm>
            <a:off x="0" y="16243"/>
            <a:ext cx="18288000" cy="10287000"/>
          </a:xfrm>
        </p:spPr>
      </p:pic>
      <p:sp>
        <p:nvSpPr>
          <p:cNvPr id="8" name="TextBox 7">
            <a:extLst>
              <a:ext uri="{FF2B5EF4-FFF2-40B4-BE49-F238E27FC236}">
                <a16:creationId xmlns:a16="http://schemas.microsoft.com/office/drawing/2014/main" id="{57091400-AA70-4E03-8E55-F1899EDAF26B}"/>
              </a:ext>
            </a:extLst>
          </p:cNvPr>
          <p:cNvSpPr txBox="1"/>
          <p:nvPr/>
        </p:nvSpPr>
        <p:spPr>
          <a:xfrm>
            <a:off x="-1541476" y="8075623"/>
            <a:ext cx="15877407" cy="1200329"/>
          </a:xfrm>
          <a:prstGeom prst="rect">
            <a:avLst/>
          </a:prstGeom>
          <a:noFill/>
        </p:spPr>
        <p:txBody>
          <a:bodyPr wrap="square" rtlCol="0">
            <a:spAutoFit/>
          </a:bodyPr>
          <a:lstStyle/>
          <a:p>
            <a:pPr algn="ctr"/>
            <a:r>
              <a:rPr lang="en-US" sz="7200" spc="150" dirty="0">
                <a:gradFill flip="none" rotWithShape="1">
                  <a:gsLst>
                    <a:gs pos="0">
                      <a:schemeClr val="accent1"/>
                    </a:gs>
                    <a:gs pos="100000">
                      <a:schemeClr val="accent2"/>
                    </a:gs>
                  </a:gsLst>
                  <a:lin ang="10800000" scaled="1"/>
                  <a:tileRect/>
                </a:gradFill>
                <a:latin typeface="Impact" panose="020B0806030902050204" pitchFamily="34" charset="0"/>
              </a:rPr>
              <a:t>DC Housing Pricing Prediction</a:t>
            </a:r>
          </a:p>
        </p:txBody>
      </p:sp>
      <p:sp>
        <p:nvSpPr>
          <p:cNvPr id="9" name="TextBox 8">
            <a:extLst>
              <a:ext uri="{FF2B5EF4-FFF2-40B4-BE49-F238E27FC236}">
                <a16:creationId xmlns:a16="http://schemas.microsoft.com/office/drawing/2014/main" id="{A713D311-DE69-47F3-987A-DCFFAE0BFDD6}"/>
              </a:ext>
            </a:extLst>
          </p:cNvPr>
          <p:cNvSpPr txBox="1"/>
          <p:nvPr/>
        </p:nvSpPr>
        <p:spPr>
          <a:xfrm>
            <a:off x="-189061" y="9359258"/>
            <a:ext cx="13657088" cy="1200329"/>
          </a:xfrm>
          <a:prstGeom prst="rect">
            <a:avLst/>
          </a:prstGeom>
          <a:noFill/>
        </p:spPr>
        <p:txBody>
          <a:bodyPr wrap="square" rtlCol="0">
            <a:spAutoFit/>
          </a:bodyPr>
          <a:lstStyle/>
          <a:p>
            <a:pPr algn="ctr"/>
            <a:r>
              <a:rPr lang="en-US" sz="2400" spc="450" dirty="0">
                <a:solidFill>
                  <a:schemeClr val="bg1">
                    <a:lumMod val="85000"/>
                  </a:schemeClr>
                </a:solidFill>
              </a:rPr>
              <a:t>Team: Emmanuel Brim, </a:t>
            </a:r>
            <a:r>
              <a:rPr lang="en-US" sz="2400" spc="450" dirty="0" err="1">
                <a:solidFill>
                  <a:schemeClr val="bg1">
                    <a:lumMod val="85000"/>
                  </a:schemeClr>
                </a:solidFill>
              </a:rPr>
              <a:t>Sied</a:t>
            </a:r>
            <a:r>
              <a:rPr lang="en-US" sz="2400" spc="450" dirty="0">
                <a:solidFill>
                  <a:schemeClr val="bg1">
                    <a:lumMod val="85000"/>
                  </a:schemeClr>
                </a:solidFill>
              </a:rPr>
              <a:t> Mohamed , Kyle </a:t>
            </a:r>
            <a:r>
              <a:rPr lang="en-US" sz="2400" spc="450" dirty="0" err="1">
                <a:solidFill>
                  <a:schemeClr val="bg1">
                    <a:lumMod val="85000"/>
                  </a:schemeClr>
                </a:solidFill>
              </a:rPr>
              <a:t>Sawitzke</a:t>
            </a:r>
            <a:r>
              <a:rPr lang="en-US" sz="2400" spc="450" dirty="0">
                <a:solidFill>
                  <a:schemeClr val="bg1">
                    <a:lumMod val="85000"/>
                  </a:schemeClr>
                </a:solidFill>
              </a:rPr>
              <a:t>, Diana Seveney</a:t>
            </a:r>
          </a:p>
          <a:p>
            <a:pPr algn="ctr"/>
            <a:endParaRPr lang="en-US" sz="2400" spc="450" dirty="0">
              <a:solidFill>
                <a:schemeClr val="bg1">
                  <a:lumMod val="85000"/>
                </a:schemeClr>
              </a:solidFill>
            </a:endParaRPr>
          </a:p>
          <a:p>
            <a:pPr algn="ctr"/>
            <a:endParaRPr lang="en-US" sz="2400" spc="450" dirty="0">
              <a:solidFill>
                <a:schemeClr val="bg1">
                  <a:lumMod val="85000"/>
                </a:schemeClr>
              </a:solidFill>
            </a:endParaRPr>
          </a:p>
        </p:txBody>
      </p:sp>
    </p:spTree>
    <p:extLst>
      <p:ext uri="{BB962C8B-B14F-4D97-AF65-F5344CB8AC3E}">
        <p14:creationId xmlns:p14="http://schemas.microsoft.com/office/powerpoint/2010/main" val="2497825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4095208" y="716231"/>
            <a:ext cx="6984533" cy="1323696"/>
          </a:xfrm>
          <a:prstGeom prst="rect">
            <a:avLst/>
          </a:prstGeom>
          <a:noFill/>
        </p:spPr>
        <p:txBody>
          <a:bodyPr wrap="square" rtlCol="0">
            <a:spAutoFit/>
          </a:bodyPr>
          <a:lstStyle/>
          <a:p>
            <a:pPr algn="ctr" defTabSz="457223"/>
            <a:r>
              <a:rPr lang="en" sz="4001" spc="150" dirty="0">
                <a:solidFill>
                  <a:srgbClr val="00FF00"/>
                </a:solidFill>
                <a:latin typeface="Impact" panose="020B0806030902050204" pitchFamily="34" charset="0"/>
              </a:rPr>
              <a:t>Machine Learning</a:t>
            </a:r>
          </a:p>
          <a:p>
            <a:pPr algn="ctr" defTabSz="457223"/>
            <a:r>
              <a:rPr lang="en" sz="4001" spc="150" dirty="0">
                <a:solidFill>
                  <a:srgbClr val="00FF00"/>
                </a:solidFill>
                <a:latin typeface="Impact" panose="020B0806030902050204" pitchFamily="34" charset="0"/>
              </a:rPr>
              <a:t>Model Evaluation </a:t>
            </a: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7"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pPr defTabSz="457223"/>
              <a:endParaRPr lang="en-US" sz="4050">
                <a:solidFill>
                  <a:prstClr val="black"/>
                </a:solidFill>
                <a:latin typeface="Calibri" panose="020F0502020204030204"/>
              </a:endParaRPr>
            </a:p>
          </p:txBody>
        </p:sp>
      </p:grpSp>
      <p:pic>
        <p:nvPicPr>
          <p:cNvPr id="3074" name="Picture 2">
            <a:extLst>
              <a:ext uri="{FF2B5EF4-FFF2-40B4-BE49-F238E27FC236}">
                <a16:creationId xmlns:a16="http://schemas.microsoft.com/office/drawing/2014/main" id="{461D3716-A0A3-4179-AE91-BA7C486E60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729" t="-825" b="-1"/>
          <a:stretch/>
        </p:blipFill>
        <p:spPr bwMode="auto">
          <a:xfrm>
            <a:off x="13036133" y="62793"/>
            <a:ext cx="5311787" cy="459544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
        <p:nvSpPr>
          <p:cNvPr id="30" name="TextBox 29">
            <a:extLst>
              <a:ext uri="{FF2B5EF4-FFF2-40B4-BE49-F238E27FC236}">
                <a16:creationId xmlns:a16="http://schemas.microsoft.com/office/drawing/2014/main" id="{61EDDBA5-80AB-ECDF-8EAC-544B374A77C2}"/>
              </a:ext>
            </a:extLst>
          </p:cNvPr>
          <p:cNvSpPr txBox="1"/>
          <p:nvPr/>
        </p:nvSpPr>
        <p:spPr>
          <a:xfrm>
            <a:off x="838616" y="3938286"/>
            <a:ext cx="12659264" cy="1262012"/>
          </a:xfrm>
          <a:prstGeom prst="rect">
            <a:avLst/>
          </a:prstGeom>
          <a:noFill/>
        </p:spPr>
        <p:txBody>
          <a:bodyPr wrap="square" rtlCol="0">
            <a:spAutoFit/>
          </a:bodyPr>
          <a:lstStyle/>
          <a:p>
            <a:pPr defTabSz="457223"/>
            <a:r>
              <a:rPr lang="en" sz="3600" spc="150" dirty="0">
                <a:gradFill flip="none" rotWithShape="1">
                  <a:gsLst>
                    <a:gs pos="0">
                      <a:srgbClr val="44CADF"/>
                    </a:gs>
                    <a:gs pos="100000">
                      <a:srgbClr val="24AE54"/>
                    </a:gs>
                  </a:gsLst>
                  <a:lin ang="10800000" scaled="1"/>
                  <a:tileRect/>
                </a:gradFill>
                <a:latin typeface="Times New Roman" panose="02020603050405020304" pitchFamily="18" charset="0"/>
                <a:cs typeface="Times New Roman" panose="02020603050405020304" pitchFamily="18" charset="0"/>
              </a:rPr>
              <a:t>Model Results: </a:t>
            </a:r>
          </a:p>
          <a:p>
            <a:pPr marL="571529" indent="-571529" defTabSz="457223">
              <a:buFontTx/>
              <a:buChar char="-"/>
            </a:pPr>
            <a:endParaRPr lang="en-US" sz="4001" spc="150" dirty="0">
              <a:gradFill flip="none" rotWithShape="1">
                <a:gsLst>
                  <a:gs pos="0">
                    <a:srgbClr val="44CADF"/>
                  </a:gs>
                  <a:gs pos="100000">
                    <a:srgbClr val="24AE54"/>
                  </a:gs>
                </a:gsLst>
                <a:lin ang="10800000" scaled="1"/>
                <a:tileRect/>
              </a:gradFill>
              <a:latin typeface="Impact" panose="020B0806030902050204" pitchFamily="34" charset="0"/>
            </a:endParaRPr>
          </a:p>
        </p:txBody>
      </p:sp>
      <p:sp>
        <p:nvSpPr>
          <p:cNvPr id="24" name="TextBox 23">
            <a:extLst>
              <a:ext uri="{FF2B5EF4-FFF2-40B4-BE49-F238E27FC236}">
                <a16:creationId xmlns:a16="http://schemas.microsoft.com/office/drawing/2014/main" id="{C5A4C9D4-FD49-B112-93DE-C633F19580D9}"/>
              </a:ext>
            </a:extLst>
          </p:cNvPr>
          <p:cNvSpPr txBox="1"/>
          <p:nvPr/>
        </p:nvSpPr>
        <p:spPr>
          <a:xfrm>
            <a:off x="1209521" y="3331424"/>
            <a:ext cx="12712595" cy="1262012"/>
          </a:xfrm>
          <a:prstGeom prst="rect">
            <a:avLst/>
          </a:prstGeom>
          <a:noFill/>
        </p:spPr>
        <p:txBody>
          <a:bodyPr wrap="square" rtlCol="0">
            <a:spAutoFit/>
          </a:bodyPr>
          <a:lstStyle/>
          <a:p>
            <a:pPr defTabSz="457223"/>
            <a:endParaRPr lang="en" sz="3600" spc="150" dirty="0">
              <a:gradFill flip="none" rotWithShape="1">
                <a:gsLst>
                  <a:gs pos="0">
                    <a:srgbClr val="44CADF"/>
                  </a:gs>
                  <a:gs pos="100000">
                    <a:srgbClr val="24AE54"/>
                  </a:gs>
                </a:gsLst>
                <a:lin ang="10800000" scaled="1"/>
                <a:tileRect/>
              </a:gradFill>
              <a:latin typeface="Times New Roman" panose="02020603050405020304" pitchFamily="18" charset="0"/>
              <a:cs typeface="Times New Roman" panose="02020603050405020304" pitchFamily="18" charset="0"/>
            </a:endParaRPr>
          </a:p>
          <a:p>
            <a:pPr marL="571529" indent="-571529" defTabSz="457223">
              <a:buFontTx/>
              <a:buChar char="-"/>
            </a:pPr>
            <a:endParaRPr lang="en-US" sz="4001" spc="150" dirty="0">
              <a:gradFill flip="none" rotWithShape="1">
                <a:gsLst>
                  <a:gs pos="0">
                    <a:srgbClr val="44CADF"/>
                  </a:gs>
                  <a:gs pos="100000">
                    <a:srgbClr val="24AE54"/>
                  </a:gs>
                </a:gsLst>
                <a:lin ang="10800000" scaled="1"/>
                <a:tileRect/>
              </a:gradFill>
              <a:latin typeface="Impact" panose="020B0806030902050204" pitchFamily="34" charset="0"/>
            </a:endParaRPr>
          </a:p>
        </p:txBody>
      </p:sp>
      <p:sp>
        <p:nvSpPr>
          <p:cNvPr id="25" name="TextBox 24">
            <a:extLst>
              <a:ext uri="{FF2B5EF4-FFF2-40B4-BE49-F238E27FC236}">
                <a16:creationId xmlns:a16="http://schemas.microsoft.com/office/drawing/2014/main" id="{13CA6C42-3CE1-6090-65FA-BED2F4448251}"/>
              </a:ext>
            </a:extLst>
          </p:cNvPr>
          <p:cNvSpPr txBox="1"/>
          <p:nvPr/>
        </p:nvSpPr>
        <p:spPr>
          <a:xfrm>
            <a:off x="1099897" y="2608625"/>
            <a:ext cx="11936237" cy="1323696"/>
          </a:xfrm>
          <a:prstGeom prst="rect">
            <a:avLst/>
          </a:prstGeom>
          <a:noFill/>
        </p:spPr>
        <p:txBody>
          <a:bodyPr wrap="square" rtlCol="0">
            <a:spAutoFit/>
          </a:bodyPr>
          <a:lstStyle/>
          <a:p>
            <a:pPr defTabSz="457223"/>
            <a:r>
              <a:rPr lang="en-US" sz="4001" spc="150" dirty="0">
                <a:solidFill>
                  <a:srgbClr val="00FF00"/>
                </a:solidFill>
                <a:latin typeface="Times New Roman" panose="02020603050405020304" pitchFamily="18" charset="0"/>
                <a:cs typeface="Times New Roman" panose="02020603050405020304" pitchFamily="18" charset="0"/>
              </a:rPr>
              <a:t>Evaluations Statistics</a:t>
            </a:r>
            <a:r>
              <a:rPr lang="en-US" sz="4001" spc="150" dirty="0">
                <a:solidFill>
                  <a:srgbClr val="FFFF00"/>
                </a:solidFill>
                <a:latin typeface="Times New Roman" panose="02020603050405020304" pitchFamily="18" charset="0"/>
                <a:cs typeface="Times New Roman" panose="02020603050405020304" pitchFamily="18" charset="0"/>
              </a:rPr>
              <a:t>: </a:t>
            </a:r>
            <a:r>
              <a:rPr lang="en-US" sz="3600" spc="150" dirty="0">
                <a:solidFill>
                  <a:srgbClr val="FFFF00"/>
                </a:solidFill>
                <a:latin typeface="Times New Roman" panose="02020603050405020304" pitchFamily="18" charset="0"/>
                <a:cs typeface="Times New Roman" panose="02020603050405020304" pitchFamily="18" charset="0"/>
              </a:rPr>
              <a:t>R</a:t>
            </a:r>
            <a:r>
              <a:rPr lang="en-US" sz="4001" spc="150" dirty="0">
                <a:solidFill>
                  <a:srgbClr val="FFFF00"/>
                </a:solidFill>
                <a:latin typeface="Times New Roman" panose="02020603050405020304" pitchFamily="18" charset="0"/>
                <a:cs typeface="Times New Roman" panose="02020603050405020304" pitchFamily="18" charset="0"/>
              </a:rPr>
              <a:t>-square and Mean Squared error</a:t>
            </a:r>
            <a:r>
              <a:rPr lang="en-US" sz="3600" spc="150" dirty="0">
                <a:solidFill>
                  <a:srgbClr val="FFFF00"/>
                </a:solidFill>
                <a:latin typeface="Times New Roman" panose="02020603050405020304" pitchFamily="18" charset="0"/>
                <a:cs typeface="Times New Roman" panose="02020603050405020304" pitchFamily="18" charset="0"/>
              </a:rPr>
              <a:t> [R2=1-(mean squared error/var(target))]</a:t>
            </a:r>
            <a:endParaRPr lang="en-US" sz="4001" spc="150" dirty="0">
              <a:solidFill>
                <a:srgbClr val="FFFF00"/>
              </a:solidFill>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3BFE257F-5618-318E-1721-94A90AEE185C}"/>
              </a:ext>
            </a:extLst>
          </p:cNvPr>
          <p:cNvGraphicFramePr>
            <a:graphicFrameLocks noGrp="1"/>
          </p:cNvGraphicFramePr>
          <p:nvPr/>
        </p:nvGraphicFramePr>
        <p:xfrm>
          <a:off x="4129550" y="4843806"/>
          <a:ext cx="10496011" cy="4130612"/>
        </p:xfrm>
        <a:graphic>
          <a:graphicData uri="http://schemas.openxmlformats.org/drawingml/2006/table">
            <a:tbl>
              <a:tblPr firstRow="1" firstCol="1" bandRow="1">
                <a:tableStyleId>{5C22544A-7EE6-4342-B048-85BDC9FD1C3A}</a:tableStyleId>
              </a:tblPr>
              <a:tblGrid>
                <a:gridCol w="4065392">
                  <a:extLst>
                    <a:ext uri="{9D8B030D-6E8A-4147-A177-3AD203B41FA5}">
                      <a16:colId xmlns:a16="http://schemas.microsoft.com/office/drawing/2014/main" val="3421073867"/>
                    </a:ext>
                  </a:extLst>
                </a:gridCol>
                <a:gridCol w="2186411">
                  <a:extLst>
                    <a:ext uri="{9D8B030D-6E8A-4147-A177-3AD203B41FA5}">
                      <a16:colId xmlns:a16="http://schemas.microsoft.com/office/drawing/2014/main" val="2144200233"/>
                    </a:ext>
                  </a:extLst>
                </a:gridCol>
                <a:gridCol w="4244208">
                  <a:extLst>
                    <a:ext uri="{9D8B030D-6E8A-4147-A177-3AD203B41FA5}">
                      <a16:colId xmlns:a16="http://schemas.microsoft.com/office/drawing/2014/main" val="999832531"/>
                    </a:ext>
                  </a:extLst>
                </a:gridCol>
              </a:tblGrid>
              <a:tr h="1838421">
                <a:tc>
                  <a:txBody>
                    <a:bodyPr/>
                    <a:lstStyle/>
                    <a:p>
                      <a:pPr marL="0" marR="0">
                        <a:lnSpc>
                          <a:spcPct val="107000"/>
                        </a:lnSpc>
                        <a:spcBef>
                          <a:spcPts val="0"/>
                        </a:spcBef>
                        <a:spcAft>
                          <a:spcPts val="0"/>
                        </a:spcAft>
                      </a:pPr>
                      <a:r>
                        <a:rPr lang="en-US" sz="2900" dirty="0">
                          <a:effectLst/>
                        </a:rPr>
                        <a:t>Model</a:t>
                      </a:r>
                      <a:endParaRPr lang="en-US" sz="29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a:effectLst/>
                        </a:rPr>
                        <a:t>R-square</a:t>
                      </a:r>
                      <a:endParaRPr lang="en-US" sz="29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a:effectLst/>
                        </a:rPr>
                        <a:t>Mean Square Error (MSE)(when the dependent variable is scaled]</a:t>
                      </a:r>
                      <a:endParaRPr lang="en-US" sz="29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38870676"/>
                  </a:ext>
                </a:extLst>
              </a:tr>
              <a:tr h="444246">
                <a:tc>
                  <a:txBody>
                    <a:bodyPr/>
                    <a:lstStyle/>
                    <a:p>
                      <a:pPr marL="0" marR="0">
                        <a:lnSpc>
                          <a:spcPct val="107000"/>
                        </a:lnSpc>
                        <a:spcBef>
                          <a:spcPts val="0"/>
                        </a:spcBef>
                        <a:spcAft>
                          <a:spcPts val="0"/>
                        </a:spcAft>
                      </a:pPr>
                      <a:r>
                        <a:rPr lang="en-US" sz="2900" dirty="0">
                          <a:effectLst/>
                        </a:rPr>
                        <a:t>Linear Regression Model</a:t>
                      </a:r>
                      <a:endParaRPr lang="en-US" sz="29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a:effectLst/>
                        </a:rPr>
                        <a:t>0.61</a:t>
                      </a:r>
                      <a:endParaRPr lang="en-US" sz="29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a:effectLst/>
                        </a:rPr>
                        <a:t>0.39</a:t>
                      </a:r>
                      <a:endParaRPr lang="en-US" sz="29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25438618"/>
                  </a:ext>
                </a:extLst>
              </a:tr>
              <a:tr h="444246">
                <a:tc>
                  <a:txBody>
                    <a:bodyPr/>
                    <a:lstStyle/>
                    <a:p>
                      <a:pPr marL="0" marR="0">
                        <a:lnSpc>
                          <a:spcPct val="107000"/>
                        </a:lnSpc>
                        <a:spcBef>
                          <a:spcPts val="0"/>
                        </a:spcBef>
                        <a:spcAft>
                          <a:spcPts val="0"/>
                        </a:spcAft>
                      </a:pPr>
                      <a:r>
                        <a:rPr lang="en-US" sz="2900" dirty="0">
                          <a:effectLst/>
                        </a:rPr>
                        <a:t>Random Forest Model</a:t>
                      </a:r>
                      <a:endParaRPr lang="en-US" sz="29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a:effectLst/>
                        </a:rPr>
                        <a:t>0.73</a:t>
                      </a:r>
                      <a:endParaRPr lang="en-US" sz="29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a:effectLst/>
                        </a:rPr>
                        <a:t>0.27</a:t>
                      </a:r>
                      <a:endParaRPr lang="en-US" sz="29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1217678"/>
                  </a:ext>
                </a:extLst>
              </a:tr>
              <a:tr h="444246">
                <a:tc>
                  <a:txBody>
                    <a:bodyPr/>
                    <a:lstStyle/>
                    <a:p>
                      <a:pPr marL="0" marR="0">
                        <a:lnSpc>
                          <a:spcPct val="107000"/>
                        </a:lnSpc>
                        <a:spcBef>
                          <a:spcPts val="0"/>
                        </a:spcBef>
                        <a:spcAft>
                          <a:spcPts val="0"/>
                        </a:spcAft>
                      </a:pPr>
                      <a:r>
                        <a:rPr lang="en-US" sz="2900" dirty="0">
                          <a:solidFill>
                            <a:srgbClr val="FFFF00"/>
                          </a:solidFill>
                          <a:effectLst/>
                          <a:highlight>
                            <a:srgbClr val="00FF00"/>
                          </a:highlight>
                        </a:rPr>
                        <a:t>Gradient Boosting Model</a:t>
                      </a:r>
                      <a:endParaRPr lang="en-US" sz="2900" dirty="0">
                        <a:solidFill>
                          <a:srgbClr val="FFFF00"/>
                        </a:solidFill>
                        <a:effectLst/>
                        <a:highlight>
                          <a:srgbClr val="00FF00"/>
                        </a:highligh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dirty="0">
                          <a:solidFill>
                            <a:srgbClr val="FFFF00"/>
                          </a:solidFill>
                          <a:effectLst/>
                          <a:highlight>
                            <a:srgbClr val="00FF00"/>
                          </a:highlight>
                        </a:rPr>
                        <a:t>0.74</a:t>
                      </a:r>
                      <a:endParaRPr lang="en-US" sz="2900" dirty="0">
                        <a:solidFill>
                          <a:srgbClr val="FFFF00"/>
                        </a:solidFill>
                        <a:effectLst/>
                        <a:highlight>
                          <a:srgbClr val="00FF00"/>
                        </a:highligh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dirty="0">
                          <a:solidFill>
                            <a:srgbClr val="FFFF00"/>
                          </a:solidFill>
                          <a:effectLst/>
                          <a:highlight>
                            <a:srgbClr val="00FF00"/>
                          </a:highlight>
                        </a:rPr>
                        <a:t>0.26</a:t>
                      </a:r>
                      <a:endParaRPr lang="en-US" sz="2900" dirty="0">
                        <a:solidFill>
                          <a:srgbClr val="FFFF00"/>
                        </a:solidFill>
                        <a:effectLst/>
                        <a:highlight>
                          <a:srgbClr val="00FF00"/>
                        </a:highligh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91928232"/>
                  </a:ext>
                </a:extLst>
              </a:tr>
              <a:tr h="444246">
                <a:tc>
                  <a:txBody>
                    <a:bodyPr/>
                    <a:lstStyle/>
                    <a:p>
                      <a:pPr marL="0" marR="0">
                        <a:lnSpc>
                          <a:spcPct val="107000"/>
                        </a:lnSpc>
                        <a:spcBef>
                          <a:spcPts val="0"/>
                        </a:spcBef>
                        <a:spcAft>
                          <a:spcPts val="0"/>
                        </a:spcAft>
                      </a:pPr>
                      <a:r>
                        <a:rPr lang="en-US" sz="2900">
                          <a:effectLst/>
                        </a:rPr>
                        <a:t>Decision Tree Model</a:t>
                      </a:r>
                      <a:endParaRPr lang="en-US" sz="29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dirty="0">
                          <a:effectLst/>
                        </a:rPr>
                        <a:t>0.46</a:t>
                      </a:r>
                      <a:endParaRPr lang="en-US" sz="29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dirty="0">
                          <a:effectLst/>
                        </a:rPr>
                        <a:t>0.54</a:t>
                      </a:r>
                      <a:endParaRPr lang="en-US" sz="29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06761925"/>
                  </a:ext>
                </a:extLst>
              </a:tr>
              <a:tr h="444246">
                <a:tc>
                  <a:txBody>
                    <a:bodyPr/>
                    <a:lstStyle/>
                    <a:p>
                      <a:pPr marL="0" marR="0">
                        <a:lnSpc>
                          <a:spcPct val="107000"/>
                        </a:lnSpc>
                        <a:spcBef>
                          <a:spcPts val="0"/>
                        </a:spcBef>
                        <a:spcAft>
                          <a:spcPts val="0"/>
                        </a:spcAft>
                      </a:pPr>
                      <a:r>
                        <a:rPr lang="en-US" sz="2900">
                          <a:effectLst/>
                        </a:rPr>
                        <a:t>Deep Learning</a:t>
                      </a:r>
                      <a:endParaRPr lang="en-US" sz="29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a:effectLst/>
                        </a:rPr>
                        <a:t> </a:t>
                      </a:r>
                      <a:endParaRPr lang="en-US" sz="29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900" dirty="0">
                          <a:effectLst/>
                        </a:rPr>
                        <a:t>0.74</a:t>
                      </a:r>
                      <a:endParaRPr lang="en-US" sz="29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10820836"/>
                  </a:ext>
                </a:extLst>
              </a:tr>
            </a:tbl>
          </a:graphicData>
        </a:graphic>
      </p:graphicFrame>
      <p:sp>
        <p:nvSpPr>
          <p:cNvPr id="31" name="TextBox 30">
            <a:extLst>
              <a:ext uri="{FF2B5EF4-FFF2-40B4-BE49-F238E27FC236}">
                <a16:creationId xmlns:a16="http://schemas.microsoft.com/office/drawing/2014/main" id="{F2B81A39-D7F1-5A38-24AA-BBA40B3D5BB5}"/>
              </a:ext>
            </a:extLst>
          </p:cNvPr>
          <p:cNvSpPr txBox="1"/>
          <p:nvPr/>
        </p:nvSpPr>
        <p:spPr>
          <a:xfrm>
            <a:off x="1115846" y="8698685"/>
            <a:ext cx="14310470" cy="1446678"/>
          </a:xfrm>
          <a:prstGeom prst="rect">
            <a:avLst/>
          </a:prstGeom>
          <a:noFill/>
        </p:spPr>
        <p:txBody>
          <a:bodyPr wrap="square">
            <a:spAutoFit/>
          </a:bodyPr>
          <a:lstStyle/>
          <a:p>
            <a:pPr defTabSz="457223"/>
            <a:endParaRPr lang="en-US" sz="2801" dirty="0">
              <a:solidFill>
                <a:srgbClr val="FFFF00"/>
              </a:solidFill>
              <a:latin typeface="Calibri" panose="020F0502020204030204"/>
            </a:endParaRPr>
          </a:p>
          <a:p>
            <a:pPr defTabSz="457223"/>
            <a:r>
              <a:rPr lang="en-US" sz="3000" dirty="0">
                <a:solidFill>
                  <a:srgbClr val="FFFF00"/>
                </a:solidFill>
                <a:latin typeface="Calibri" panose="020F0502020204030204"/>
              </a:rPr>
              <a:t>NB: When the dependent variable is not scaled, MSE can have values up to infinity and </a:t>
            </a:r>
          </a:p>
          <a:p>
            <a:pPr defTabSz="457223"/>
            <a:r>
              <a:rPr lang="en-US" sz="3000" dirty="0">
                <a:solidFill>
                  <a:srgbClr val="FFFF00"/>
                </a:solidFill>
                <a:latin typeface="Calibri" panose="020F0502020204030204"/>
              </a:rPr>
              <a:t>In this case, it is not a good choice for model evaluation. In this case Root MSE is better</a:t>
            </a:r>
          </a:p>
        </p:txBody>
      </p:sp>
    </p:spTree>
    <p:extLst>
      <p:ext uri="{BB962C8B-B14F-4D97-AF65-F5344CB8AC3E}">
        <p14:creationId xmlns:p14="http://schemas.microsoft.com/office/powerpoint/2010/main" val="384853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AFACDCE0-A170-491D-9326-05984A978E3A}"/>
              </a:ext>
            </a:extLst>
          </p:cNvPr>
          <p:cNvSpPr/>
          <p:nvPr/>
        </p:nvSpPr>
        <p:spPr>
          <a:xfrm>
            <a:off x="9315450" y="23"/>
            <a:ext cx="8972550" cy="10286979"/>
          </a:xfrm>
          <a:custGeom>
            <a:avLst/>
            <a:gdLst>
              <a:gd name="connsiteX0" fmla="*/ 1560923 w 5981700"/>
              <a:gd name="connsiteY0" fmla="*/ 0 h 4830935"/>
              <a:gd name="connsiteX1" fmla="*/ 5981700 w 5981700"/>
              <a:gd name="connsiteY1" fmla="*/ 0 h 4830935"/>
              <a:gd name="connsiteX2" fmla="*/ 5981700 w 5981700"/>
              <a:gd name="connsiteY2" fmla="*/ 4830935 h 4830935"/>
              <a:gd name="connsiteX3" fmla="*/ 1560923 w 5981700"/>
              <a:gd name="connsiteY3" fmla="*/ 4830935 h 4830935"/>
              <a:gd name="connsiteX4" fmla="*/ 0 w 5981700"/>
              <a:gd name="connsiteY4" fmla="*/ 2415467 h 4830935"/>
              <a:gd name="connsiteX5" fmla="*/ 1560923 w 5981700"/>
              <a:gd name="connsiteY5" fmla="*/ 0 h 483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81700" h="4830935">
                <a:moveTo>
                  <a:pt x="1560923" y="0"/>
                </a:moveTo>
                <a:lnTo>
                  <a:pt x="5981700" y="0"/>
                </a:lnTo>
                <a:lnTo>
                  <a:pt x="5981700" y="4830935"/>
                </a:lnTo>
                <a:lnTo>
                  <a:pt x="1560923" y="4830935"/>
                </a:lnTo>
                <a:lnTo>
                  <a:pt x="0" y="2415467"/>
                </a:lnTo>
                <a:lnTo>
                  <a:pt x="1560923" y="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17" name="Picture Placeholder 16" descr="A picture containing text, person, computer, computer&#10;&#10;Description automatically generated">
            <a:extLst>
              <a:ext uri="{FF2B5EF4-FFF2-40B4-BE49-F238E27FC236}">
                <a16:creationId xmlns:a16="http://schemas.microsoft.com/office/drawing/2014/main" id="{258D3614-817A-4E6D-A37F-4FFAB937CEB2}"/>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7252" r="17252"/>
          <a:stretch/>
        </p:blipFill>
        <p:spPr/>
      </p:pic>
      <p:sp>
        <p:nvSpPr>
          <p:cNvPr id="20" name="TextBox 19">
            <a:extLst>
              <a:ext uri="{FF2B5EF4-FFF2-40B4-BE49-F238E27FC236}">
                <a16:creationId xmlns:a16="http://schemas.microsoft.com/office/drawing/2014/main" id="{01F1DB71-BA01-4F1C-8ADD-D991EBBC5141}"/>
              </a:ext>
            </a:extLst>
          </p:cNvPr>
          <p:cNvSpPr txBox="1"/>
          <p:nvPr/>
        </p:nvSpPr>
        <p:spPr>
          <a:xfrm>
            <a:off x="730717" y="3914418"/>
            <a:ext cx="6984533" cy="923330"/>
          </a:xfrm>
          <a:prstGeom prst="rect">
            <a:avLst/>
          </a:prstGeom>
          <a:noFill/>
        </p:spPr>
        <p:txBody>
          <a:bodyPr wrap="square" rtlCol="0">
            <a:spAutoFit/>
          </a:bodyPr>
          <a:lstStyle/>
          <a:p>
            <a:r>
              <a:rPr lang="en-US" sz="5400" dirty="0">
                <a:gradFill flip="none" rotWithShape="1">
                  <a:gsLst>
                    <a:gs pos="0">
                      <a:schemeClr val="accent1"/>
                    </a:gs>
                    <a:gs pos="100000">
                      <a:schemeClr val="accent2"/>
                    </a:gs>
                  </a:gsLst>
                  <a:lin ang="10800000" scaled="1"/>
                  <a:tileRect/>
                </a:gradFill>
                <a:latin typeface="Impact" panose="020B0806030902050204" pitchFamily="34" charset="0"/>
              </a:rPr>
              <a:t>Dashboard Prototype   </a:t>
            </a:r>
          </a:p>
        </p:txBody>
      </p:sp>
      <p:sp>
        <p:nvSpPr>
          <p:cNvPr id="21" name="TextBox 20">
            <a:extLst>
              <a:ext uri="{FF2B5EF4-FFF2-40B4-BE49-F238E27FC236}">
                <a16:creationId xmlns:a16="http://schemas.microsoft.com/office/drawing/2014/main" id="{688B47CF-95E0-4B14-8FC8-977AE57ED99F}"/>
              </a:ext>
            </a:extLst>
          </p:cNvPr>
          <p:cNvSpPr txBox="1"/>
          <p:nvPr/>
        </p:nvSpPr>
        <p:spPr>
          <a:xfrm>
            <a:off x="730718" y="4883915"/>
            <a:ext cx="7368270" cy="738664"/>
          </a:xfrm>
          <a:prstGeom prst="rect">
            <a:avLst/>
          </a:prstGeom>
          <a:noFill/>
        </p:spPr>
        <p:txBody>
          <a:bodyPr wrap="square" rtlCol="0">
            <a:spAutoFit/>
          </a:bodyPr>
          <a:lstStyle/>
          <a:p>
            <a:r>
              <a:rPr lang="en-US" sz="2100" dirty="0">
                <a:solidFill>
                  <a:schemeClr val="bg1">
                    <a:lumMod val="85000"/>
                  </a:schemeClr>
                </a:solidFill>
              </a:rPr>
              <a:t>Demonstration </a:t>
            </a:r>
          </a:p>
          <a:p>
            <a:r>
              <a:rPr lang="en-US" sz="2100" dirty="0">
                <a:solidFill>
                  <a:schemeClr val="bg1">
                    <a:lumMod val="85000"/>
                  </a:schemeClr>
                </a:solidFill>
              </a:rPr>
              <a:t>Link to </a:t>
            </a:r>
            <a:r>
              <a:rPr lang="en-US" sz="2100" dirty="0">
                <a:solidFill>
                  <a:schemeClr val="bg1">
                    <a:lumMod val="85000"/>
                  </a:schemeClr>
                </a:solidFill>
                <a:hlinkClick r:id="rId3"/>
              </a:rPr>
              <a:t>Dashboard</a:t>
            </a:r>
            <a:endParaRPr lang="en-US" sz="2100" dirty="0">
              <a:solidFill>
                <a:schemeClr val="bg1">
                  <a:lumMod val="85000"/>
                </a:schemeClr>
              </a:solidFill>
            </a:endParaRPr>
          </a:p>
        </p:txBody>
      </p:sp>
      <p:grpSp>
        <p:nvGrpSpPr>
          <p:cNvPr id="41" name="Graphic 8">
            <a:extLst>
              <a:ext uri="{FF2B5EF4-FFF2-40B4-BE49-F238E27FC236}">
                <a16:creationId xmlns:a16="http://schemas.microsoft.com/office/drawing/2014/main" id="{74DC1CD1-2A26-4F63-A185-DEB18DFEBD88}"/>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2" name="Graphic 8">
              <a:extLst>
                <a:ext uri="{FF2B5EF4-FFF2-40B4-BE49-F238E27FC236}">
                  <a16:creationId xmlns:a16="http://schemas.microsoft.com/office/drawing/2014/main" id="{E1D73E80-0564-451E-BCC0-4AD77CB3D1C7}"/>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129703EC-8DDD-42A2-9741-D9F9C6F0148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9B11DA09-D830-4BAA-9E4A-11AE41CAB58A}"/>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5E7EEF43-1BA9-4BDD-9F66-3C5B39E68C21}"/>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F3F0C54F-94D9-4B9D-9E58-F05BEAD45231}"/>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4DA27E16-9108-4FFA-B75E-A3C316BF8D09}"/>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1CC7607D-64E2-4A83-BB42-D8BEF9A1B847}"/>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1AF9EABC-4CB6-46B7-A9A7-53389DC4C2E9}"/>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85102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28" name="Snip Same Side Corner Rectangle 5">
            <a:extLst>
              <a:ext uri="{FF2B5EF4-FFF2-40B4-BE49-F238E27FC236}">
                <a16:creationId xmlns:a16="http://schemas.microsoft.com/office/drawing/2014/main" id="{208061BA-3586-2C3A-00B1-F3D7FCCF60D7}"/>
              </a:ext>
            </a:extLst>
          </p:cNvPr>
          <p:cNvSpPr/>
          <p:nvPr/>
        </p:nvSpPr>
        <p:spPr>
          <a:xfrm flipV="1">
            <a:off x="6528932" y="1809534"/>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sp>
        <p:nvSpPr>
          <p:cNvPr id="32" name="TextBox 31">
            <a:extLst>
              <a:ext uri="{FF2B5EF4-FFF2-40B4-BE49-F238E27FC236}">
                <a16:creationId xmlns:a16="http://schemas.microsoft.com/office/drawing/2014/main" id="{455413FB-5130-40AA-8D82-08C1C5380EF0}"/>
              </a:ext>
            </a:extLst>
          </p:cNvPr>
          <p:cNvSpPr txBox="1"/>
          <p:nvPr/>
        </p:nvSpPr>
        <p:spPr>
          <a:xfrm>
            <a:off x="2623052" y="325850"/>
            <a:ext cx="9728734"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Summary of the results: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21" name="TextBox 20">
            <a:extLst>
              <a:ext uri="{FF2B5EF4-FFF2-40B4-BE49-F238E27FC236}">
                <a16:creationId xmlns:a16="http://schemas.microsoft.com/office/drawing/2014/main" id="{ABC05846-E2B6-6CFB-E6D4-F8DB97F5D749}"/>
              </a:ext>
            </a:extLst>
          </p:cNvPr>
          <p:cNvSpPr txBox="1"/>
          <p:nvPr/>
        </p:nvSpPr>
        <p:spPr>
          <a:xfrm>
            <a:off x="1115845" y="3956421"/>
            <a:ext cx="4228406" cy="2031325"/>
          </a:xfrm>
          <a:prstGeom prst="rect">
            <a:avLst/>
          </a:prstGeom>
          <a:noFill/>
        </p:spPr>
        <p:txBody>
          <a:bodyPr wrap="square">
            <a:spAutoFit/>
          </a:bodyPr>
          <a:lstStyle/>
          <a:p>
            <a:r>
              <a:rPr lang="en-US" dirty="0">
                <a:solidFill>
                  <a:schemeClr val="bg1"/>
                </a:solidFill>
                <a:latin typeface="Open Sans"/>
                <a:ea typeface="Open Sans"/>
                <a:cs typeface="Open Sans"/>
              </a:rPr>
              <a:t>There is a direct correlation to the Ranking of the school. As seen  in this example, within the same Zip code, the price per  Bedroom (example 3 bedroom house/apt) varies by 30% between high and lower-ranked school</a:t>
            </a:r>
          </a:p>
        </p:txBody>
      </p:sp>
      <p:sp>
        <p:nvSpPr>
          <p:cNvPr id="22" name="TextBox 21">
            <a:extLst>
              <a:ext uri="{FF2B5EF4-FFF2-40B4-BE49-F238E27FC236}">
                <a16:creationId xmlns:a16="http://schemas.microsoft.com/office/drawing/2014/main" id="{E1EF1F7E-D03F-A942-ABCE-80C53BF1F275}"/>
              </a:ext>
            </a:extLst>
          </p:cNvPr>
          <p:cNvSpPr txBox="1"/>
          <p:nvPr/>
        </p:nvSpPr>
        <p:spPr>
          <a:xfrm>
            <a:off x="6528932" y="3850953"/>
            <a:ext cx="4993990" cy="2031325"/>
          </a:xfrm>
          <a:prstGeom prst="rect">
            <a:avLst/>
          </a:prstGeom>
          <a:noFill/>
        </p:spPr>
        <p:txBody>
          <a:bodyPr wrap="square">
            <a:spAutoFit/>
          </a:bodyPr>
          <a:lstStyle>
            <a:defPPr>
              <a:defRPr lang="en-US"/>
            </a:defPPr>
            <a:lvl1pPr>
              <a:defRPr sz="3200">
                <a:solidFill>
                  <a:schemeClr val="bg1"/>
                </a:solidFill>
              </a:defRPr>
            </a:lvl1pPr>
          </a:lstStyle>
          <a:p>
            <a:r>
              <a:rPr lang="en-US" sz="1800" dirty="0">
                <a:latin typeface="Open Sans"/>
                <a:ea typeface="Open Sans"/>
                <a:cs typeface="Open Sans"/>
                <a:sym typeface="Open Sans"/>
              </a:rPr>
              <a:t>Over a 30-plus year horizon, we do see a negative relation between Price per room and Prime rate difference. However, in the past 10 years, that correlation is less vivid. It looks like depending on the location and size of the house, the impact of Prime Rate is variable. </a:t>
            </a:r>
          </a:p>
        </p:txBody>
      </p:sp>
      <p:sp>
        <p:nvSpPr>
          <p:cNvPr id="23" name="TextBox 22">
            <a:extLst>
              <a:ext uri="{FF2B5EF4-FFF2-40B4-BE49-F238E27FC236}">
                <a16:creationId xmlns:a16="http://schemas.microsoft.com/office/drawing/2014/main" id="{7EBD4764-11AF-9975-449F-F8D2C0FE89D1}"/>
              </a:ext>
            </a:extLst>
          </p:cNvPr>
          <p:cNvSpPr txBox="1"/>
          <p:nvPr/>
        </p:nvSpPr>
        <p:spPr>
          <a:xfrm>
            <a:off x="12236119" y="3797817"/>
            <a:ext cx="5230137" cy="1908215"/>
          </a:xfrm>
          <a:prstGeom prst="rect">
            <a:avLst/>
          </a:prstGeom>
          <a:noFill/>
        </p:spPr>
        <p:txBody>
          <a:bodyPr wrap="square">
            <a:spAutoFit/>
          </a:bodyPr>
          <a:lstStyle/>
          <a:p>
            <a:r>
              <a:rPr lang="en-US" dirty="0">
                <a:solidFill>
                  <a:schemeClr val="bg1"/>
                </a:solidFill>
                <a:latin typeface="Open Sans"/>
                <a:ea typeface="Open Sans"/>
                <a:cs typeface="Open Sans"/>
                <a:sym typeface="Open Sans"/>
              </a:rPr>
              <a:t>The Interactive Dashboard would provide current and future average Price per Room based on buyer/seller selection of the Number of </a:t>
            </a:r>
            <a:r>
              <a:rPr lang="en-US" dirty="0" err="1">
                <a:solidFill>
                  <a:schemeClr val="bg1"/>
                </a:solidFill>
                <a:latin typeface="Open Sans"/>
                <a:ea typeface="Open Sans"/>
                <a:cs typeface="Open Sans"/>
                <a:sym typeface="Open Sans"/>
              </a:rPr>
              <a:t>Bdr</a:t>
            </a:r>
            <a:r>
              <a:rPr lang="en-US" dirty="0">
                <a:solidFill>
                  <a:schemeClr val="bg1"/>
                </a:solidFill>
                <a:latin typeface="Open Sans"/>
                <a:ea typeface="Open Sans"/>
                <a:cs typeface="Open Sans"/>
                <a:sym typeface="Open Sans"/>
              </a:rPr>
              <a:t>, location (DC region and zip), and school ranking.</a:t>
            </a:r>
          </a:p>
          <a:p>
            <a:r>
              <a:rPr lang="en-US" sz="1400" i="1" dirty="0">
                <a:solidFill>
                  <a:schemeClr val="bg1"/>
                </a:solidFill>
                <a:latin typeface="Open Sans"/>
                <a:ea typeface="Open Sans"/>
                <a:cs typeface="Open Sans"/>
                <a:sym typeface="Open Sans"/>
              </a:rPr>
              <a:t>It is important to note that this model does not take into account Year build, Sq, Condition, </a:t>
            </a:r>
            <a:r>
              <a:rPr lang="en-US" sz="1400" i="1" dirty="0" err="1">
                <a:solidFill>
                  <a:schemeClr val="bg1"/>
                </a:solidFill>
                <a:latin typeface="Open Sans"/>
                <a:ea typeface="Open Sans"/>
                <a:cs typeface="Open Sans"/>
                <a:sym typeface="Open Sans"/>
              </a:rPr>
              <a:t>etc</a:t>
            </a:r>
            <a:r>
              <a:rPr lang="en-US" sz="1400" i="1" dirty="0">
                <a:solidFill>
                  <a:schemeClr val="bg1"/>
                </a:solidFill>
                <a:latin typeface="Open Sans"/>
                <a:ea typeface="Open Sans"/>
                <a:cs typeface="Open Sans"/>
                <a:sym typeface="Open Sans"/>
              </a:rPr>
              <a:t>  </a:t>
            </a:r>
          </a:p>
        </p:txBody>
      </p:sp>
      <p:sp>
        <p:nvSpPr>
          <p:cNvPr id="24" name="Snip Same Side Corner Rectangle 5">
            <a:extLst>
              <a:ext uri="{FF2B5EF4-FFF2-40B4-BE49-F238E27FC236}">
                <a16:creationId xmlns:a16="http://schemas.microsoft.com/office/drawing/2014/main" id="{1A45DD58-A416-FE40-55BC-90CE1519DAE4}"/>
              </a:ext>
            </a:extLst>
          </p:cNvPr>
          <p:cNvSpPr/>
          <p:nvPr/>
        </p:nvSpPr>
        <p:spPr>
          <a:xfrm flipV="1">
            <a:off x="983717" y="1780236"/>
            <a:ext cx="5230136" cy="1878519"/>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nvGrpSpPr>
          <p:cNvPr id="25" name="Group 24">
            <a:extLst>
              <a:ext uri="{FF2B5EF4-FFF2-40B4-BE49-F238E27FC236}">
                <a16:creationId xmlns:a16="http://schemas.microsoft.com/office/drawing/2014/main" id="{9F3CE1F5-BB35-01CE-BB24-52595B7D94D4}"/>
              </a:ext>
            </a:extLst>
          </p:cNvPr>
          <p:cNvGrpSpPr/>
          <p:nvPr/>
        </p:nvGrpSpPr>
        <p:grpSpPr>
          <a:xfrm>
            <a:off x="6804824" y="1891268"/>
            <a:ext cx="4839566" cy="944281"/>
            <a:chOff x="718529" y="4878166"/>
            <a:chExt cx="3226377" cy="882292"/>
          </a:xfrm>
        </p:grpSpPr>
        <p:sp>
          <p:nvSpPr>
            <p:cNvPr id="26" name="TextBox 25">
              <a:extLst>
                <a:ext uri="{FF2B5EF4-FFF2-40B4-BE49-F238E27FC236}">
                  <a16:creationId xmlns:a16="http://schemas.microsoft.com/office/drawing/2014/main" id="{32C0D77F-EDB5-BE06-C369-D7F480377FD4}"/>
                </a:ext>
              </a:extLst>
            </p:cNvPr>
            <p:cNvSpPr txBox="1"/>
            <p:nvPr/>
          </p:nvSpPr>
          <p:spPr>
            <a:xfrm>
              <a:off x="744711" y="4923819"/>
              <a:ext cx="1731789" cy="348813"/>
            </a:xfrm>
            <a:prstGeom prst="rect">
              <a:avLst/>
            </a:prstGeom>
            <a:noFill/>
          </p:spPr>
          <p:txBody>
            <a:bodyPr wrap="square" rtlCol="0">
              <a:spAutoFit/>
            </a:bodyPr>
            <a:lstStyle/>
            <a:p>
              <a:r>
                <a:rPr lang="en-US" sz="2800" b="1" dirty="0"/>
                <a:t>Prime Rate</a:t>
              </a:r>
            </a:p>
          </p:txBody>
        </p:sp>
        <p:sp>
          <p:nvSpPr>
            <p:cNvPr id="27" name="TextBox 26">
              <a:extLst>
                <a:ext uri="{FF2B5EF4-FFF2-40B4-BE49-F238E27FC236}">
                  <a16:creationId xmlns:a16="http://schemas.microsoft.com/office/drawing/2014/main" id="{4A6A1A12-6F3C-6809-1A25-566755202DFA}"/>
                </a:ext>
              </a:extLst>
            </p:cNvPr>
            <p:cNvSpPr txBox="1"/>
            <p:nvPr/>
          </p:nvSpPr>
          <p:spPr>
            <a:xfrm>
              <a:off x="718529" y="4878166"/>
              <a:ext cx="3226377" cy="882292"/>
            </a:xfrm>
            <a:prstGeom prst="rect">
              <a:avLst/>
            </a:prstGeom>
            <a:noFill/>
          </p:spPr>
          <p:txBody>
            <a:bodyPr wrap="square" rtlCol="0">
              <a:spAutoFit/>
            </a:bodyPr>
            <a:lstStyle/>
            <a:p>
              <a:r>
                <a:rPr lang="en-US" sz="3200" b="1" dirty="0"/>
                <a:t> </a:t>
              </a:r>
            </a:p>
            <a:p>
              <a:pPr algn="l"/>
              <a:r>
                <a:rPr lang="en-US" sz="2400" b="0" i="0" dirty="0">
                  <a:solidFill>
                    <a:srgbClr val="24292F"/>
                  </a:solidFill>
                  <a:effectLst/>
                </a:rPr>
                <a:t>How does Prime Rate affect home value?</a:t>
              </a:r>
            </a:p>
          </p:txBody>
        </p:sp>
      </p:grpSp>
      <p:grpSp>
        <p:nvGrpSpPr>
          <p:cNvPr id="29" name="Group 28">
            <a:extLst>
              <a:ext uri="{FF2B5EF4-FFF2-40B4-BE49-F238E27FC236}">
                <a16:creationId xmlns:a16="http://schemas.microsoft.com/office/drawing/2014/main" id="{0691A868-C602-6849-3F18-89D25DE28825}"/>
              </a:ext>
            </a:extLst>
          </p:cNvPr>
          <p:cNvGrpSpPr/>
          <p:nvPr/>
        </p:nvGrpSpPr>
        <p:grpSpPr>
          <a:xfrm>
            <a:off x="1268335" y="1915962"/>
            <a:ext cx="4839566" cy="1673792"/>
            <a:chOff x="4457410" y="4923819"/>
            <a:chExt cx="3226377" cy="1115861"/>
          </a:xfrm>
        </p:grpSpPr>
        <p:sp>
          <p:nvSpPr>
            <p:cNvPr id="30" name="TextBox 29">
              <a:extLst>
                <a:ext uri="{FF2B5EF4-FFF2-40B4-BE49-F238E27FC236}">
                  <a16:creationId xmlns:a16="http://schemas.microsoft.com/office/drawing/2014/main" id="{96F9201B-1DE1-222B-3077-61CEFD6B088A}"/>
                </a:ext>
              </a:extLst>
            </p:cNvPr>
            <p:cNvSpPr txBox="1"/>
            <p:nvPr/>
          </p:nvSpPr>
          <p:spPr>
            <a:xfrm>
              <a:off x="4457410" y="4923819"/>
              <a:ext cx="1731789" cy="389850"/>
            </a:xfrm>
            <a:prstGeom prst="rect">
              <a:avLst/>
            </a:prstGeom>
            <a:noFill/>
          </p:spPr>
          <p:txBody>
            <a:bodyPr wrap="square" rtlCol="0">
              <a:spAutoFit/>
            </a:bodyPr>
            <a:lstStyle/>
            <a:p>
              <a:r>
                <a:rPr lang="en-US" sz="3200" b="1" dirty="0"/>
                <a:t>School Rank</a:t>
              </a:r>
            </a:p>
          </p:txBody>
        </p:sp>
        <p:sp>
          <p:nvSpPr>
            <p:cNvPr id="31" name="TextBox 30">
              <a:extLst>
                <a:ext uri="{FF2B5EF4-FFF2-40B4-BE49-F238E27FC236}">
                  <a16:creationId xmlns:a16="http://schemas.microsoft.com/office/drawing/2014/main" id="{0C18C6CB-7748-0AA9-766D-9D591835F592}"/>
                </a:ext>
              </a:extLst>
            </p:cNvPr>
            <p:cNvSpPr txBox="1"/>
            <p:nvPr/>
          </p:nvSpPr>
          <p:spPr>
            <a:xfrm>
              <a:off x="4457410" y="4993240"/>
              <a:ext cx="3226377" cy="1046440"/>
            </a:xfrm>
            <a:prstGeom prst="rect">
              <a:avLst/>
            </a:prstGeom>
            <a:noFill/>
          </p:spPr>
          <p:txBody>
            <a:bodyPr wrap="square" rtlCol="0">
              <a:spAutoFit/>
            </a:bodyPr>
            <a:lstStyle/>
            <a:p>
              <a:r>
                <a:rPr lang="en-US" sz="2400" b="1" dirty="0"/>
                <a:t> </a:t>
              </a:r>
            </a:p>
            <a:p>
              <a:r>
                <a:rPr lang="en-US" sz="2400" b="0" i="0" dirty="0">
                  <a:solidFill>
                    <a:srgbClr val="24292F"/>
                  </a:solidFill>
                  <a:effectLst/>
                </a:rPr>
                <a:t>Does the rating of schools affect the home price? If so, how?</a:t>
              </a:r>
            </a:p>
            <a:p>
              <a:endParaRPr lang="en-US" sz="2400" b="1" dirty="0"/>
            </a:p>
          </p:txBody>
        </p:sp>
      </p:grpSp>
      <p:sp>
        <p:nvSpPr>
          <p:cNvPr id="33" name="Snip Same Side Corner Rectangle 5">
            <a:extLst>
              <a:ext uri="{FF2B5EF4-FFF2-40B4-BE49-F238E27FC236}">
                <a16:creationId xmlns:a16="http://schemas.microsoft.com/office/drawing/2014/main" id="{DB7AF8FB-E406-BDC9-4E78-E0EE11AC0999}"/>
              </a:ext>
            </a:extLst>
          </p:cNvPr>
          <p:cNvSpPr/>
          <p:nvPr/>
        </p:nvSpPr>
        <p:spPr>
          <a:xfrm flipV="1">
            <a:off x="12074147" y="1809534"/>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52" name="Group 51">
            <a:extLst>
              <a:ext uri="{FF2B5EF4-FFF2-40B4-BE49-F238E27FC236}">
                <a16:creationId xmlns:a16="http://schemas.microsoft.com/office/drawing/2014/main" id="{71B70742-0A9D-5858-7938-39472BBC7918}"/>
              </a:ext>
            </a:extLst>
          </p:cNvPr>
          <p:cNvGrpSpPr/>
          <p:nvPr/>
        </p:nvGrpSpPr>
        <p:grpSpPr>
          <a:xfrm>
            <a:off x="12236119" y="1674705"/>
            <a:ext cx="5068164" cy="2093735"/>
            <a:chOff x="8157412" y="4923819"/>
            <a:chExt cx="3226377" cy="1395823"/>
          </a:xfrm>
        </p:grpSpPr>
        <p:sp>
          <p:nvSpPr>
            <p:cNvPr id="53" name="TextBox 52">
              <a:extLst>
                <a:ext uri="{FF2B5EF4-FFF2-40B4-BE49-F238E27FC236}">
                  <a16:creationId xmlns:a16="http://schemas.microsoft.com/office/drawing/2014/main" id="{5F36B758-810B-4A9A-9A2C-5AF833FE9853}"/>
                </a:ext>
              </a:extLst>
            </p:cNvPr>
            <p:cNvSpPr txBox="1"/>
            <p:nvPr/>
          </p:nvSpPr>
          <p:spPr>
            <a:xfrm>
              <a:off x="8157412" y="4923819"/>
              <a:ext cx="2836052" cy="389850"/>
            </a:xfrm>
            <a:prstGeom prst="rect">
              <a:avLst/>
            </a:prstGeom>
            <a:noFill/>
          </p:spPr>
          <p:txBody>
            <a:bodyPr wrap="square" rtlCol="0">
              <a:spAutoFit/>
            </a:bodyPr>
            <a:lstStyle/>
            <a:p>
              <a:r>
                <a:rPr lang="en-US" sz="3200" b="1" dirty="0"/>
                <a:t>Future price prediction</a:t>
              </a:r>
            </a:p>
          </p:txBody>
        </p:sp>
        <p:sp>
          <p:nvSpPr>
            <p:cNvPr id="54" name="TextBox 53">
              <a:extLst>
                <a:ext uri="{FF2B5EF4-FFF2-40B4-BE49-F238E27FC236}">
                  <a16:creationId xmlns:a16="http://schemas.microsoft.com/office/drawing/2014/main" id="{3751386F-1AEA-96EA-2477-F56D73A5EBE7}"/>
                </a:ext>
              </a:extLst>
            </p:cNvPr>
            <p:cNvSpPr txBox="1"/>
            <p:nvPr/>
          </p:nvSpPr>
          <p:spPr>
            <a:xfrm>
              <a:off x="8157412" y="5273202"/>
              <a:ext cx="3226377" cy="1046440"/>
            </a:xfrm>
            <a:prstGeom prst="rect">
              <a:avLst/>
            </a:prstGeom>
            <a:noFill/>
          </p:spPr>
          <p:txBody>
            <a:bodyPr wrap="square" rtlCol="0">
              <a:spAutoFit/>
            </a:bodyPr>
            <a:lstStyle/>
            <a:p>
              <a:r>
                <a:rPr lang="en" sz="2400" dirty="0"/>
                <a:t> if the property buyers/sellers are interested in accurately priced and is on an up- or down- trend in upcoming years?</a:t>
              </a:r>
              <a:endParaRPr lang="en-US" sz="2400" b="1" dirty="0"/>
            </a:p>
          </p:txBody>
        </p:sp>
      </p:grpSp>
      <p:pic>
        <p:nvPicPr>
          <p:cNvPr id="55" name="Рисунок 3">
            <a:extLst>
              <a:ext uri="{FF2B5EF4-FFF2-40B4-BE49-F238E27FC236}">
                <a16:creationId xmlns:a16="http://schemas.microsoft.com/office/drawing/2014/main" id="{E7ACC2F7-7B78-607E-113B-C6DD2199EDA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15728899" y="79840"/>
            <a:ext cx="2345504" cy="1542169"/>
          </a:xfrm>
          <a:prstGeom prst="rect">
            <a:avLst/>
          </a:prstGeom>
        </p:spPr>
      </p:pic>
      <p:sp>
        <p:nvSpPr>
          <p:cNvPr id="56" name="TextBox 55">
            <a:extLst>
              <a:ext uri="{FF2B5EF4-FFF2-40B4-BE49-F238E27FC236}">
                <a16:creationId xmlns:a16="http://schemas.microsoft.com/office/drawing/2014/main" id="{140818B4-4D20-55E2-7772-8C489DC922FB}"/>
              </a:ext>
            </a:extLst>
          </p:cNvPr>
          <p:cNvSpPr txBox="1"/>
          <p:nvPr/>
        </p:nvSpPr>
        <p:spPr>
          <a:xfrm>
            <a:off x="16960737" y="1794304"/>
            <a:ext cx="1113666" cy="646331"/>
          </a:xfrm>
          <a:prstGeom prst="rect">
            <a:avLst/>
          </a:prstGeom>
          <a:noFill/>
        </p:spPr>
        <p:txBody>
          <a:bodyPr wrap="square" rtlCol="0">
            <a:spAutoFit/>
          </a:bodyPr>
          <a:lstStyle/>
          <a:p>
            <a:r>
              <a:rPr lang="en-US" sz="900">
                <a:hlinkClick r:id="rId3" tooltip="https://www.picpedia.org/chalkboard/r/results.html"/>
              </a:rPr>
              <a:t>This Photo</a:t>
            </a:r>
            <a:r>
              <a:rPr lang="en-US" sz="900"/>
              <a:t> by Unknown Author is licensed under </a:t>
            </a:r>
            <a:r>
              <a:rPr lang="en-US" sz="900">
                <a:hlinkClick r:id="rId4" tooltip="https://creativecommons.org/licenses/by-sa/3.0/"/>
              </a:rPr>
              <a:t>CC BY-SA</a:t>
            </a:r>
            <a:endParaRPr lang="en-US" sz="900"/>
          </a:p>
        </p:txBody>
      </p:sp>
      <p:pic>
        <p:nvPicPr>
          <p:cNvPr id="57" name="Picture 56">
            <a:extLst>
              <a:ext uri="{FF2B5EF4-FFF2-40B4-BE49-F238E27FC236}">
                <a16:creationId xmlns:a16="http://schemas.microsoft.com/office/drawing/2014/main" id="{E73B4F38-FA02-DFD5-6E39-1CA350A7ED20}"/>
              </a:ext>
            </a:extLst>
          </p:cNvPr>
          <p:cNvPicPr>
            <a:picLocks noChangeAspect="1"/>
          </p:cNvPicPr>
          <p:nvPr/>
        </p:nvPicPr>
        <p:blipFill>
          <a:blip r:embed="rId5"/>
          <a:stretch>
            <a:fillRect/>
          </a:stretch>
        </p:blipFill>
        <p:spPr>
          <a:xfrm>
            <a:off x="983717" y="6256047"/>
            <a:ext cx="5230136" cy="2533956"/>
          </a:xfrm>
          <a:prstGeom prst="rect">
            <a:avLst/>
          </a:prstGeom>
        </p:spPr>
      </p:pic>
      <p:pic>
        <p:nvPicPr>
          <p:cNvPr id="58" name="Picture 57">
            <a:extLst>
              <a:ext uri="{FF2B5EF4-FFF2-40B4-BE49-F238E27FC236}">
                <a16:creationId xmlns:a16="http://schemas.microsoft.com/office/drawing/2014/main" id="{2C691B14-3B98-5EB0-82FA-8BA4F9930946}"/>
              </a:ext>
            </a:extLst>
          </p:cNvPr>
          <p:cNvPicPr>
            <a:picLocks noChangeAspect="1"/>
          </p:cNvPicPr>
          <p:nvPr/>
        </p:nvPicPr>
        <p:blipFill>
          <a:blip r:embed="rId6"/>
          <a:stretch>
            <a:fillRect/>
          </a:stretch>
        </p:blipFill>
        <p:spPr>
          <a:xfrm>
            <a:off x="6528933" y="6256047"/>
            <a:ext cx="5230135" cy="2551248"/>
          </a:xfrm>
          <a:prstGeom prst="rect">
            <a:avLst/>
          </a:prstGeom>
        </p:spPr>
      </p:pic>
      <p:pic>
        <p:nvPicPr>
          <p:cNvPr id="7" name="Picture 6" descr="Chart, line chart&#10;&#10;Description automatically generated">
            <a:extLst>
              <a:ext uri="{FF2B5EF4-FFF2-40B4-BE49-F238E27FC236}">
                <a16:creationId xmlns:a16="http://schemas.microsoft.com/office/drawing/2014/main" id="{25C43B7E-1BE5-617E-1171-CE61B60C264C}"/>
              </a:ext>
            </a:extLst>
          </p:cNvPr>
          <p:cNvPicPr>
            <a:picLocks noChangeAspect="1"/>
          </p:cNvPicPr>
          <p:nvPr/>
        </p:nvPicPr>
        <p:blipFill rotWithShape="1">
          <a:blip r:embed="rId7"/>
          <a:srcRect r="981" b="26713"/>
          <a:stretch/>
        </p:blipFill>
        <p:spPr>
          <a:xfrm>
            <a:off x="12287435" y="6245000"/>
            <a:ext cx="5178821" cy="2576370"/>
          </a:xfrm>
          <a:prstGeom prst="rect">
            <a:avLst/>
          </a:prstGeom>
        </p:spPr>
      </p:pic>
    </p:spTree>
    <p:extLst>
      <p:ext uri="{BB962C8B-B14F-4D97-AF65-F5344CB8AC3E}">
        <p14:creationId xmlns:p14="http://schemas.microsoft.com/office/powerpoint/2010/main" val="977466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29" name="Graphic 8">
            <a:extLst>
              <a:ext uri="{FF2B5EF4-FFF2-40B4-BE49-F238E27FC236}">
                <a16:creationId xmlns:a16="http://schemas.microsoft.com/office/drawing/2014/main" id="{A8C6DDCE-7B1A-4757-8C81-CDF515CB125A}"/>
              </a:ext>
            </a:extLst>
          </p:cNvPr>
          <p:cNvGrpSpPr/>
          <p:nvPr/>
        </p:nvGrpSpPr>
        <p:grpSpPr>
          <a:xfrm>
            <a:off x="6486528" y="2215662"/>
            <a:ext cx="6715125" cy="8663712"/>
            <a:chOff x="9093654" y="1001354"/>
            <a:chExt cx="2927772" cy="3777349"/>
          </a:xfrm>
          <a:gradFill>
            <a:gsLst>
              <a:gs pos="0">
                <a:srgbClr val="44CADF">
                  <a:alpha val="6000"/>
                </a:srgbClr>
              </a:gs>
              <a:gs pos="100000">
                <a:srgbClr val="24AE54">
                  <a:alpha val="6000"/>
                </a:srgbClr>
              </a:gs>
            </a:gsLst>
            <a:lin ang="5400000" scaled="1"/>
          </a:gradFill>
        </p:grpSpPr>
        <p:sp>
          <p:nvSpPr>
            <p:cNvPr id="30" name="Graphic 8">
              <a:extLst>
                <a:ext uri="{FF2B5EF4-FFF2-40B4-BE49-F238E27FC236}">
                  <a16:creationId xmlns:a16="http://schemas.microsoft.com/office/drawing/2014/main" id="{EE2D137F-7D77-4097-A249-1E2D82B92BC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1" name="Graphic 8">
              <a:extLst>
                <a:ext uri="{FF2B5EF4-FFF2-40B4-BE49-F238E27FC236}">
                  <a16:creationId xmlns:a16="http://schemas.microsoft.com/office/drawing/2014/main" id="{82ADDF35-1070-4A9E-B61D-85D54193FE0B}"/>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979C328E-5AF1-4A68-8E6C-E94B4C504962}"/>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7BDDE52F-BBBD-44E1-BE3E-E34879FF254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9549628A-0837-48AB-B4AF-ABB9A754750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361F4358-F890-4254-A8E1-A6185608ECD3}"/>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0878D214-95AB-4083-98C9-B33B03E2B6F1}"/>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411E9A98-CE27-427A-ACC3-1B2DF2ECA56B}"/>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10" name="Rectangle 9">
            <a:extLst>
              <a:ext uri="{FF2B5EF4-FFF2-40B4-BE49-F238E27FC236}">
                <a16:creationId xmlns:a16="http://schemas.microsoft.com/office/drawing/2014/main" id="{69DE5500-3D73-4636-B781-FA8D19009535}"/>
              </a:ext>
            </a:extLst>
          </p:cNvPr>
          <p:cNvSpPr/>
          <p:nvPr/>
        </p:nvSpPr>
        <p:spPr>
          <a:xfrm>
            <a:off x="0" y="4229101"/>
            <a:ext cx="18288000" cy="1466216"/>
          </a:xfrm>
          <a:prstGeom prst="rect">
            <a:avLst/>
          </a:pr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gradFill>
                <a:gsLst>
                  <a:gs pos="0">
                    <a:schemeClr val="accent1"/>
                  </a:gs>
                  <a:gs pos="100000">
                    <a:schemeClr val="accent2"/>
                  </a:gs>
                </a:gsLst>
                <a:lin ang="10800000" scaled="1"/>
              </a:gradFill>
            </a:endParaRPr>
          </a:p>
        </p:txBody>
      </p:sp>
      <p:pic>
        <p:nvPicPr>
          <p:cNvPr id="9" name="Picture Placeholder 8" descr="A picture containing text, indoor, computer, floor&#10;&#10;Description automatically generated">
            <a:extLst>
              <a:ext uri="{FF2B5EF4-FFF2-40B4-BE49-F238E27FC236}">
                <a16:creationId xmlns:a16="http://schemas.microsoft.com/office/drawing/2014/main" id="{858B7E8A-FD30-4F6E-AB52-F97CA8AD71A4}"/>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9307" b="29307"/>
          <a:stretch>
            <a:fillRect/>
          </a:stretch>
        </p:blipFill>
        <p:spPr/>
      </p:pic>
      <p:sp>
        <p:nvSpPr>
          <p:cNvPr id="11" name="TextBox 10">
            <a:extLst>
              <a:ext uri="{FF2B5EF4-FFF2-40B4-BE49-F238E27FC236}">
                <a16:creationId xmlns:a16="http://schemas.microsoft.com/office/drawing/2014/main" id="{ACCE124E-4978-40CE-97C9-158CF081BA97}"/>
              </a:ext>
            </a:extLst>
          </p:cNvPr>
          <p:cNvSpPr txBox="1"/>
          <p:nvPr/>
        </p:nvSpPr>
        <p:spPr>
          <a:xfrm>
            <a:off x="513523" y="5845945"/>
            <a:ext cx="13217909"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Our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Recommendation for Future Exploration</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27" name="Group 26">
            <a:extLst>
              <a:ext uri="{FF2B5EF4-FFF2-40B4-BE49-F238E27FC236}">
                <a16:creationId xmlns:a16="http://schemas.microsoft.com/office/drawing/2014/main" id="{4332746D-3629-483C-8FC0-E40EFB66D969}"/>
              </a:ext>
            </a:extLst>
          </p:cNvPr>
          <p:cNvGrpSpPr/>
          <p:nvPr/>
        </p:nvGrpSpPr>
        <p:grpSpPr>
          <a:xfrm>
            <a:off x="487510" y="6791891"/>
            <a:ext cx="7872410" cy="763890"/>
            <a:chOff x="6562727" y="4365012"/>
            <a:chExt cx="5248273" cy="509260"/>
          </a:xfrm>
        </p:grpSpPr>
        <p:sp>
          <p:nvSpPr>
            <p:cNvPr id="13" name="Arc 12">
              <a:extLst>
                <a:ext uri="{FF2B5EF4-FFF2-40B4-BE49-F238E27FC236}">
                  <a16:creationId xmlns:a16="http://schemas.microsoft.com/office/drawing/2014/main" id="{CDC69108-1B30-4813-A802-B80363090913}"/>
                </a:ext>
              </a:extLst>
            </p:cNvPr>
            <p:cNvSpPr/>
            <p:nvPr/>
          </p:nvSpPr>
          <p:spPr>
            <a:xfrm>
              <a:off x="6562727" y="4378972"/>
              <a:ext cx="495300" cy="495300"/>
            </a:xfrm>
            <a:prstGeom prst="arc">
              <a:avLst>
                <a:gd name="adj1" fmla="val 4053813"/>
                <a:gd name="adj2" fmla="val 878894"/>
              </a:avLst>
            </a:prstGeom>
            <a:noFill/>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pic>
          <p:nvPicPr>
            <p:cNvPr id="15" name="Graphic 14">
              <a:extLst>
                <a:ext uri="{FF2B5EF4-FFF2-40B4-BE49-F238E27FC236}">
                  <a16:creationId xmlns:a16="http://schemas.microsoft.com/office/drawing/2014/main" id="{2CDAEDFD-960C-4279-B1C1-F11610006CA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83379" y="4499625"/>
              <a:ext cx="253996" cy="253994"/>
            </a:xfrm>
            <a:prstGeom prst="rect">
              <a:avLst/>
            </a:prstGeom>
          </p:spPr>
        </p:pic>
        <p:sp>
          <p:nvSpPr>
            <p:cNvPr id="19" name="TextBox 18">
              <a:extLst>
                <a:ext uri="{FF2B5EF4-FFF2-40B4-BE49-F238E27FC236}">
                  <a16:creationId xmlns:a16="http://schemas.microsoft.com/office/drawing/2014/main" id="{7C633419-970A-41BA-9A98-AFF46DA60657}"/>
                </a:ext>
              </a:extLst>
            </p:cNvPr>
            <p:cNvSpPr txBox="1"/>
            <p:nvPr/>
          </p:nvSpPr>
          <p:spPr>
            <a:xfrm>
              <a:off x="7178679" y="4365012"/>
              <a:ext cx="4632321" cy="392715"/>
            </a:xfrm>
            <a:prstGeom prst="rect">
              <a:avLst/>
            </a:prstGeom>
            <a:noFill/>
          </p:spPr>
          <p:txBody>
            <a:bodyPr wrap="square">
              <a:spAutoFit/>
            </a:bodyPr>
            <a:lstStyle/>
            <a:p>
              <a:pPr>
                <a:lnSpc>
                  <a:spcPct val="150000"/>
                </a:lnSpc>
              </a:pPr>
              <a:r>
                <a:rPr lang="en-US" sz="2400" dirty="0">
                  <a:solidFill>
                    <a:schemeClr val="bg1"/>
                  </a:solidFill>
                </a:rPr>
                <a:t>How does </a:t>
              </a:r>
              <a:r>
                <a:rPr lang="en-US" sz="2400" b="1" dirty="0">
                  <a:solidFill>
                    <a:schemeClr val="bg1"/>
                  </a:solidFill>
                </a:rPr>
                <a:t>crime</a:t>
              </a:r>
              <a:r>
                <a:rPr lang="en-US" sz="2400" dirty="0">
                  <a:solidFill>
                    <a:schemeClr val="bg1"/>
                  </a:solidFill>
                </a:rPr>
                <a:t> affect home prices in specific areas?</a:t>
              </a:r>
            </a:p>
          </p:txBody>
        </p:sp>
      </p:grpSp>
      <p:grpSp>
        <p:nvGrpSpPr>
          <p:cNvPr id="28" name="Group 27">
            <a:extLst>
              <a:ext uri="{FF2B5EF4-FFF2-40B4-BE49-F238E27FC236}">
                <a16:creationId xmlns:a16="http://schemas.microsoft.com/office/drawing/2014/main" id="{A763F2B6-736A-4BCF-B6B2-1FE3C2EF5E5D}"/>
              </a:ext>
            </a:extLst>
          </p:cNvPr>
          <p:cNvGrpSpPr/>
          <p:nvPr/>
        </p:nvGrpSpPr>
        <p:grpSpPr>
          <a:xfrm>
            <a:off x="3807937" y="7597735"/>
            <a:ext cx="10466001" cy="849867"/>
            <a:chOff x="6562727" y="5281313"/>
            <a:chExt cx="5248273" cy="762046"/>
          </a:xfrm>
        </p:grpSpPr>
        <p:sp>
          <p:nvSpPr>
            <p:cNvPr id="20" name="Arc 19">
              <a:extLst>
                <a:ext uri="{FF2B5EF4-FFF2-40B4-BE49-F238E27FC236}">
                  <a16:creationId xmlns:a16="http://schemas.microsoft.com/office/drawing/2014/main" id="{A29E89B6-46C3-41EA-90FC-A0AF91EA8A33}"/>
                </a:ext>
              </a:extLst>
            </p:cNvPr>
            <p:cNvSpPr/>
            <p:nvPr/>
          </p:nvSpPr>
          <p:spPr>
            <a:xfrm>
              <a:off x="6562727" y="5295273"/>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sp>
          <p:nvSpPr>
            <p:cNvPr id="22" name="TextBox 21">
              <a:extLst>
                <a:ext uri="{FF2B5EF4-FFF2-40B4-BE49-F238E27FC236}">
                  <a16:creationId xmlns:a16="http://schemas.microsoft.com/office/drawing/2014/main" id="{C67C0CB5-7852-4BFF-8854-924AD3117C4C}"/>
                </a:ext>
              </a:extLst>
            </p:cNvPr>
            <p:cNvSpPr txBox="1"/>
            <p:nvPr/>
          </p:nvSpPr>
          <p:spPr>
            <a:xfrm>
              <a:off x="7178679" y="5281313"/>
              <a:ext cx="4632321" cy="762046"/>
            </a:xfrm>
            <a:prstGeom prst="rect">
              <a:avLst/>
            </a:prstGeom>
            <a:noFill/>
          </p:spPr>
          <p:txBody>
            <a:bodyPr wrap="square">
              <a:spAutoFit/>
            </a:bodyPr>
            <a:lstStyle/>
            <a:p>
              <a:pPr>
                <a:lnSpc>
                  <a:spcPct val="150000"/>
                </a:lnSpc>
              </a:pPr>
              <a:r>
                <a:rPr lang="en-US" sz="2400" dirty="0">
                  <a:solidFill>
                    <a:schemeClr val="bg1"/>
                  </a:solidFill>
                </a:rPr>
                <a:t>How does the proximity to </a:t>
              </a:r>
              <a:r>
                <a:rPr lang="en-US" sz="2400" b="1" dirty="0">
                  <a:solidFill>
                    <a:schemeClr val="bg1"/>
                  </a:solidFill>
                </a:rPr>
                <a:t>public transportation</a:t>
              </a:r>
              <a:r>
                <a:rPr lang="en-US" sz="2400" dirty="0">
                  <a:solidFill>
                    <a:schemeClr val="bg1"/>
                  </a:solidFill>
                </a:rPr>
                <a:t> affect home prices?</a:t>
              </a:r>
            </a:p>
          </p:txBody>
        </p:sp>
        <p:pic>
          <p:nvPicPr>
            <p:cNvPr id="24" name="Graphic 23">
              <a:extLst>
                <a:ext uri="{FF2B5EF4-FFF2-40B4-BE49-F238E27FC236}">
                  <a16:creationId xmlns:a16="http://schemas.microsoft.com/office/drawing/2014/main" id="{749E471A-B7C3-4644-A593-58ED50E6894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683379" y="5415925"/>
              <a:ext cx="253996" cy="253996"/>
            </a:xfrm>
            <a:prstGeom prst="rect">
              <a:avLst/>
            </a:prstGeom>
          </p:spPr>
        </p:pic>
      </p:grpSp>
      <p:grpSp>
        <p:nvGrpSpPr>
          <p:cNvPr id="25" name="Group 24">
            <a:extLst>
              <a:ext uri="{FF2B5EF4-FFF2-40B4-BE49-F238E27FC236}">
                <a16:creationId xmlns:a16="http://schemas.microsoft.com/office/drawing/2014/main" id="{3225585E-A0A3-4647-B43C-0666D647C85B}"/>
              </a:ext>
            </a:extLst>
          </p:cNvPr>
          <p:cNvGrpSpPr/>
          <p:nvPr/>
        </p:nvGrpSpPr>
        <p:grpSpPr>
          <a:xfrm>
            <a:off x="7122477" y="8510978"/>
            <a:ext cx="10572752" cy="1115496"/>
            <a:chOff x="6562727" y="4365012"/>
            <a:chExt cx="5248273" cy="1131379"/>
          </a:xfrm>
        </p:grpSpPr>
        <p:sp>
          <p:nvSpPr>
            <p:cNvPr id="26" name="Arc 25">
              <a:extLst>
                <a:ext uri="{FF2B5EF4-FFF2-40B4-BE49-F238E27FC236}">
                  <a16:creationId xmlns:a16="http://schemas.microsoft.com/office/drawing/2014/main" id="{44BA65C4-E2E6-421D-8D2A-743174989484}"/>
                </a:ext>
              </a:extLst>
            </p:cNvPr>
            <p:cNvSpPr/>
            <p:nvPr/>
          </p:nvSpPr>
          <p:spPr>
            <a:xfrm>
              <a:off x="6562727" y="4378972"/>
              <a:ext cx="495300" cy="495300"/>
            </a:xfrm>
            <a:prstGeom prst="arc">
              <a:avLst>
                <a:gd name="adj1" fmla="val 4053813"/>
                <a:gd name="adj2" fmla="val 878894"/>
              </a:avLst>
            </a:prstGeom>
            <a:noFill/>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pic>
          <p:nvPicPr>
            <p:cNvPr id="38" name="Graphic 37">
              <a:extLst>
                <a:ext uri="{FF2B5EF4-FFF2-40B4-BE49-F238E27FC236}">
                  <a16:creationId xmlns:a16="http://schemas.microsoft.com/office/drawing/2014/main" id="{9A1CFD0D-090C-4070-9328-479B85CDA6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83379" y="4499625"/>
              <a:ext cx="253996" cy="253994"/>
            </a:xfrm>
            <a:prstGeom prst="rect">
              <a:avLst/>
            </a:prstGeom>
          </p:spPr>
        </p:pic>
        <p:sp>
          <p:nvSpPr>
            <p:cNvPr id="39" name="TextBox 38">
              <a:extLst>
                <a:ext uri="{FF2B5EF4-FFF2-40B4-BE49-F238E27FC236}">
                  <a16:creationId xmlns:a16="http://schemas.microsoft.com/office/drawing/2014/main" id="{1D1ECD86-2496-422B-94FF-58FB198C0C3A}"/>
                </a:ext>
              </a:extLst>
            </p:cNvPr>
            <p:cNvSpPr txBox="1"/>
            <p:nvPr/>
          </p:nvSpPr>
          <p:spPr>
            <a:xfrm>
              <a:off x="7178679" y="4365012"/>
              <a:ext cx="4632321" cy="1131379"/>
            </a:xfrm>
            <a:prstGeom prst="rect">
              <a:avLst/>
            </a:prstGeom>
            <a:noFill/>
          </p:spPr>
          <p:txBody>
            <a:bodyPr wrap="square">
              <a:spAutoFit/>
            </a:bodyPr>
            <a:lstStyle/>
            <a:p>
              <a:pPr>
                <a:lnSpc>
                  <a:spcPct val="150000"/>
                </a:lnSpc>
              </a:pPr>
              <a:r>
                <a:rPr lang="en-US" sz="2400" dirty="0">
                  <a:solidFill>
                    <a:schemeClr val="bg1"/>
                  </a:solidFill>
                </a:rPr>
                <a:t>How does the presence and distance to hospitals affect home prices?</a:t>
              </a:r>
            </a:p>
            <a:p>
              <a:pPr>
                <a:lnSpc>
                  <a:spcPct val="150000"/>
                </a:lnSpc>
              </a:pPr>
              <a:endParaRPr lang="en-US" sz="2400" dirty="0">
                <a:solidFill>
                  <a:schemeClr val="bg1"/>
                </a:solidFill>
              </a:endParaRPr>
            </a:p>
          </p:txBody>
        </p:sp>
      </p:grpSp>
    </p:spTree>
    <p:extLst>
      <p:ext uri="{BB962C8B-B14F-4D97-AF65-F5344CB8AC3E}">
        <p14:creationId xmlns:p14="http://schemas.microsoft.com/office/powerpoint/2010/main" val="23899662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5EC311CC-CB84-4F65-A960-A090D084A3BE}"/>
              </a:ext>
            </a:extLst>
          </p:cNvPr>
          <p:cNvSpPr/>
          <p:nvPr/>
        </p:nvSpPr>
        <p:spPr>
          <a:xfrm>
            <a:off x="9075252" y="729121"/>
            <a:ext cx="7076592" cy="4414379"/>
          </a:xfrm>
          <a:custGeom>
            <a:avLst/>
            <a:gdLst>
              <a:gd name="connsiteX0" fmla="*/ 2221359 w 4574246"/>
              <a:gd name="connsiteY0" fmla="*/ 0 h 2792930"/>
              <a:gd name="connsiteX1" fmla="*/ 4574246 w 4574246"/>
              <a:gd name="connsiteY1" fmla="*/ 0 h 2792930"/>
              <a:gd name="connsiteX2" fmla="*/ 4574246 w 4574246"/>
              <a:gd name="connsiteY2" fmla="*/ 2792930 h 2792930"/>
              <a:gd name="connsiteX3" fmla="*/ 0 w 4574246"/>
              <a:gd name="connsiteY3" fmla="*/ 2792930 h 2792930"/>
              <a:gd name="connsiteX4" fmla="*/ 0 w 4574246"/>
              <a:gd name="connsiteY4" fmla="*/ 862238 h 2792930"/>
              <a:gd name="connsiteX5" fmla="*/ 1359121 w 4574246"/>
              <a:gd name="connsiteY5" fmla="*/ 862238 h 2792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246" h="2792930">
                <a:moveTo>
                  <a:pt x="2221359" y="0"/>
                </a:moveTo>
                <a:lnTo>
                  <a:pt x="4574246" y="0"/>
                </a:lnTo>
                <a:lnTo>
                  <a:pt x="4574246" y="2792930"/>
                </a:lnTo>
                <a:lnTo>
                  <a:pt x="0" y="2792930"/>
                </a:lnTo>
                <a:lnTo>
                  <a:pt x="0" y="862238"/>
                </a:lnTo>
                <a:lnTo>
                  <a:pt x="1359121" y="86223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gradFill>
                <a:gsLst>
                  <a:gs pos="0">
                    <a:schemeClr val="accent1"/>
                  </a:gs>
                  <a:gs pos="100000">
                    <a:schemeClr val="accent2"/>
                  </a:gs>
                </a:gsLst>
                <a:lin ang="10800000" scaled="1"/>
              </a:gradFill>
            </a:endParaRPr>
          </a:p>
        </p:txBody>
      </p:sp>
      <p:grpSp>
        <p:nvGrpSpPr>
          <p:cNvPr id="13" name="Graphic 8">
            <a:extLst>
              <a:ext uri="{FF2B5EF4-FFF2-40B4-BE49-F238E27FC236}">
                <a16:creationId xmlns:a16="http://schemas.microsoft.com/office/drawing/2014/main" id="{F96065F9-BD08-4B4A-BB07-E8C23B78D7A3}"/>
              </a:ext>
            </a:extLst>
          </p:cNvPr>
          <p:cNvGrpSpPr/>
          <p:nvPr/>
        </p:nvGrpSpPr>
        <p:grpSpPr>
          <a:xfrm rot="5400000">
            <a:off x="12000482" y="-1078029"/>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14" name="Graphic 8">
              <a:extLst>
                <a:ext uri="{FF2B5EF4-FFF2-40B4-BE49-F238E27FC236}">
                  <a16:creationId xmlns:a16="http://schemas.microsoft.com/office/drawing/2014/main" id="{FFD84BC0-16F8-46D3-9BC0-24603EBAFC2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15" name="Graphic 8">
              <a:extLst>
                <a:ext uri="{FF2B5EF4-FFF2-40B4-BE49-F238E27FC236}">
                  <a16:creationId xmlns:a16="http://schemas.microsoft.com/office/drawing/2014/main" id="{1C35EAB3-E227-402A-9664-11D83EFDBACB}"/>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16" name="Graphic 8">
              <a:extLst>
                <a:ext uri="{FF2B5EF4-FFF2-40B4-BE49-F238E27FC236}">
                  <a16:creationId xmlns:a16="http://schemas.microsoft.com/office/drawing/2014/main" id="{0A7B2CD9-30D1-4E1F-98A7-918F8A0C6EE7}"/>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17" name="Graphic 8">
              <a:extLst>
                <a:ext uri="{FF2B5EF4-FFF2-40B4-BE49-F238E27FC236}">
                  <a16:creationId xmlns:a16="http://schemas.microsoft.com/office/drawing/2014/main" id="{964DD48B-FA63-438C-BB8E-6E77B24803E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18" name="Graphic 8">
              <a:extLst>
                <a:ext uri="{FF2B5EF4-FFF2-40B4-BE49-F238E27FC236}">
                  <a16:creationId xmlns:a16="http://schemas.microsoft.com/office/drawing/2014/main" id="{6069A523-1719-43E6-B7B6-8274061BF74F}"/>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19" name="Graphic 8">
              <a:extLst>
                <a:ext uri="{FF2B5EF4-FFF2-40B4-BE49-F238E27FC236}">
                  <a16:creationId xmlns:a16="http://schemas.microsoft.com/office/drawing/2014/main" id="{3BEDD3BF-F655-4A00-9C28-0D56D7E09257}"/>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0" name="Graphic 8">
              <a:extLst>
                <a:ext uri="{FF2B5EF4-FFF2-40B4-BE49-F238E27FC236}">
                  <a16:creationId xmlns:a16="http://schemas.microsoft.com/office/drawing/2014/main" id="{4D527554-A34C-4310-B802-DF659D496D58}"/>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21" name="Graphic 8">
              <a:extLst>
                <a:ext uri="{FF2B5EF4-FFF2-40B4-BE49-F238E27FC236}">
                  <a16:creationId xmlns:a16="http://schemas.microsoft.com/office/drawing/2014/main" id="{D4CDFABB-3D61-47D8-B5D0-CC4B733CD74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22" name="Graphic 8">
            <a:extLst>
              <a:ext uri="{FF2B5EF4-FFF2-40B4-BE49-F238E27FC236}">
                <a16:creationId xmlns:a16="http://schemas.microsoft.com/office/drawing/2014/main" id="{720E64D9-47F9-4593-9496-BCFE55A18BCE}"/>
              </a:ext>
            </a:extLst>
          </p:cNvPr>
          <p:cNvGrpSpPr/>
          <p:nvPr/>
        </p:nvGrpSpPr>
        <p:grpSpPr>
          <a:xfrm rot="5400000">
            <a:off x="-2143221" y="6217394"/>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23" name="Graphic 8">
              <a:extLst>
                <a:ext uri="{FF2B5EF4-FFF2-40B4-BE49-F238E27FC236}">
                  <a16:creationId xmlns:a16="http://schemas.microsoft.com/office/drawing/2014/main" id="{E7444D7E-8E89-41F1-98D5-28D8411E8A35}"/>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24" name="Graphic 8">
              <a:extLst>
                <a:ext uri="{FF2B5EF4-FFF2-40B4-BE49-F238E27FC236}">
                  <a16:creationId xmlns:a16="http://schemas.microsoft.com/office/drawing/2014/main" id="{BCBCDFA6-8559-4BF0-ABE3-F674C679BFC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25" name="Graphic 8">
              <a:extLst>
                <a:ext uri="{FF2B5EF4-FFF2-40B4-BE49-F238E27FC236}">
                  <a16:creationId xmlns:a16="http://schemas.microsoft.com/office/drawing/2014/main" id="{E1576482-AC61-440F-8AE1-5A0E8B6DF146}"/>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26" name="Graphic 8">
              <a:extLst>
                <a:ext uri="{FF2B5EF4-FFF2-40B4-BE49-F238E27FC236}">
                  <a16:creationId xmlns:a16="http://schemas.microsoft.com/office/drawing/2014/main" id="{E8C247B7-9292-4565-89A3-B751E5BB1257}"/>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27" name="Graphic 8">
              <a:extLst>
                <a:ext uri="{FF2B5EF4-FFF2-40B4-BE49-F238E27FC236}">
                  <a16:creationId xmlns:a16="http://schemas.microsoft.com/office/drawing/2014/main" id="{BA321334-384D-41E4-8A9B-84E5826828F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28" name="Graphic 8">
              <a:extLst>
                <a:ext uri="{FF2B5EF4-FFF2-40B4-BE49-F238E27FC236}">
                  <a16:creationId xmlns:a16="http://schemas.microsoft.com/office/drawing/2014/main" id="{5F0E0374-9691-4969-B0B9-02EB5C9187F0}"/>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9" name="Graphic 8">
              <a:extLst>
                <a:ext uri="{FF2B5EF4-FFF2-40B4-BE49-F238E27FC236}">
                  <a16:creationId xmlns:a16="http://schemas.microsoft.com/office/drawing/2014/main" id="{41B372C1-B773-4246-BDE5-A26566746BDE}"/>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B7FF260B-BDA4-443A-8E1A-4F0CCBCB18D6}"/>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6" name="Picture Placeholder 5" descr="A picture containing text, window, indoor, computer&#10;&#10;Description automatically generated">
            <a:extLst>
              <a:ext uri="{FF2B5EF4-FFF2-40B4-BE49-F238E27FC236}">
                <a16:creationId xmlns:a16="http://schemas.microsoft.com/office/drawing/2014/main" id="{CDB7FB59-67E8-4575-8D52-35558AB64047}"/>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22667" r="32709"/>
          <a:stretch/>
        </p:blipFill>
        <p:spPr>
          <a:xfrm>
            <a:off x="9990314" y="981359"/>
            <a:ext cx="5601155" cy="8378790"/>
          </a:xfrm>
        </p:spPr>
      </p:pic>
      <p:sp>
        <p:nvSpPr>
          <p:cNvPr id="11" name="TextBox 10">
            <a:extLst>
              <a:ext uri="{FF2B5EF4-FFF2-40B4-BE49-F238E27FC236}">
                <a16:creationId xmlns:a16="http://schemas.microsoft.com/office/drawing/2014/main" id="{B816C487-8412-40A2-982D-99C7DA4D0966}"/>
              </a:ext>
            </a:extLst>
          </p:cNvPr>
          <p:cNvSpPr txBox="1"/>
          <p:nvPr/>
        </p:nvSpPr>
        <p:spPr>
          <a:xfrm>
            <a:off x="720804" y="392869"/>
            <a:ext cx="9095455" cy="1754326"/>
          </a:xfrm>
          <a:prstGeom prst="rect">
            <a:avLst/>
          </a:prstGeom>
          <a:noFill/>
        </p:spPr>
        <p:txBody>
          <a:bodyPr wrap="square" rtlCol="0">
            <a:spAutoFit/>
          </a:bodyPr>
          <a:lstStyle/>
          <a:p>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What Would We Do Differently?</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sp>
        <p:nvSpPr>
          <p:cNvPr id="12" name="TextBox 11">
            <a:extLst>
              <a:ext uri="{FF2B5EF4-FFF2-40B4-BE49-F238E27FC236}">
                <a16:creationId xmlns:a16="http://schemas.microsoft.com/office/drawing/2014/main" id="{FD59AD97-8163-4ED9-AEAD-A0A27A64CB46}"/>
              </a:ext>
            </a:extLst>
          </p:cNvPr>
          <p:cNvSpPr txBox="1"/>
          <p:nvPr/>
        </p:nvSpPr>
        <p:spPr>
          <a:xfrm>
            <a:off x="730717" y="2523951"/>
            <a:ext cx="8328765" cy="7294305"/>
          </a:xfrm>
          <a:prstGeom prst="rect">
            <a:avLst/>
          </a:prstGeom>
          <a:noFill/>
        </p:spPr>
        <p:txBody>
          <a:bodyPr wrap="square" rtlCol="0">
            <a:spAutoFit/>
          </a:bodyPr>
          <a:lstStyle/>
          <a:p>
            <a:pPr>
              <a:lnSpc>
                <a:spcPct val="150000"/>
              </a:lnSpc>
            </a:pPr>
            <a:r>
              <a:rPr lang="en-US" sz="3200" b="1" dirty="0">
                <a:solidFill>
                  <a:schemeClr val="accent2">
                    <a:lumMod val="60000"/>
                    <a:lumOff val="40000"/>
                  </a:schemeClr>
                </a:solidFill>
              </a:rPr>
              <a:t>Finding Data</a:t>
            </a:r>
          </a:p>
          <a:p>
            <a:pPr lvl="1">
              <a:lnSpc>
                <a:spcPct val="150000"/>
              </a:lnSpc>
              <a:spcBef>
                <a:spcPts val="0"/>
              </a:spcBef>
            </a:pPr>
            <a:r>
              <a:rPr lang="en-US" sz="3200" dirty="0">
                <a:solidFill>
                  <a:schemeClr val="accent4"/>
                </a:solidFill>
              </a:rPr>
              <a:t>Exploring other data sources early on (relied heavily on Kaggle)</a:t>
            </a:r>
          </a:p>
          <a:p>
            <a:pPr lvl="1">
              <a:lnSpc>
                <a:spcPct val="150000"/>
              </a:lnSpc>
              <a:spcBef>
                <a:spcPts val="0"/>
              </a:spcBef>
            </a:pPr>
            <a:r>
              <a:rPr lang="en-US" sz="3200" dirty="0">
                <a:solidFill>
                  <a:schemeClr val="accent4"/>
                </a:solidFill>
              </a:rPr>
              <a:t>Not settling for a dataset</a:t>
            </a:r>
          </a:p>
          <a:p>
            <a:pPr>
              <a:lnSpc>
                <a:spcPct val="150000"/>
              </a:lnSpc>
            </a:pPr>
            <a:r>
              <a:rPr lang="en-US" sz="3200" b="1" dirty="0">
                <a:solidFill>
                  <a:schemeClr val="accent2">
                    <a:lumMod val="60000"/>
                    <a:lumOff val="40000"/>
                  </a:schemeClr>
                </a:solidFill>
              </a:rPr>
              <a:t>ML Model</a:t>
            </a:r>
          </a:p>
          <a:p>
            <a:pPr lvl="1">
              <a:lnSpc>
                <a:spcPct val="150000"/>
              </a:lnSpc>
              <a:spcBef>
                <a:spcPts val="0"/>
              </a:spcBef>
            </a:pPr>
            <a:r>
              <a:rPr lang="en-US" sz="3200" dirty="0">
                <a:solidFill>
                  <a:schemeClr val="accent4"/>
                </a:solidFill>
              </a:rPr>
              <a:t>Attempt other models i.e. Lasso Regression if we have more correlating points</a:t>
            </a:r>
          </a:p>
          <a:p>
            <a:pPr lvl="1">
              <a:lnSpc>
                <a:spcPct val="150000"/>
              </a:lnSpc>
              <a:spcBef>
                <a:spcPts val="0"/>
              </a:spcBef>
            </a:pPr>
            <a:r>
              <a:rPr lang="en-US" sz="3200" dirty="0">
                <a:solidFill>
                  <a:schemeClr val="accent4"/>
                </a:solidFill>
              </a:rPr>
              <a:t>If a larger dataset was found, re-attempt a Neural Network</a:t>
            </a:r>
          </a:p>
          <a:p>
            <a:endParaRPr lang="en-US" sz="3600" dirty="0">
              <a:solidFill>
                <a:schemeClr val="bg1"/>
              </a:solidFill>
            </a:endParaRPr>
          </a:p>
        </p:txBody>
      </p:sp>
    </p:spTree>
    <p:extLst>
      <p:ext uri="{BB962C8B-B14F-4D97-AF65-F5344CB8AC3E}">
        <p14:creationId xmlns:p14="http://schemas.microsoft.com/office/powerpoint/2010/main" val="34097964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pic>
        <p:nvPicPr>
          <p:cNvPr id="18" name="Рисунок 3">
            <a:extLst>
              <a:ext uri="{FF2B5EF4-FFF2-40B4-BE49-F238E27FC236}">
                <a16:creationId xmlns:a16="http://schemas.microsoft.com/office/drawing/2014/main" id="{A91A48A4-047F-4D09-A48F-F543D40C39E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4601819" y="1671837"/>
            <a:ext cx="9249053" cy="6915904"/>
          </a:xfrm>
          <a:prstGeom prst="rect">
            <a:avLst/>
          </a:prstGeom>
        </p:spPr>
      </p:pic>
      <p:sp>
        <p:nvSpPr>
          <p:cNvPr id="32" name="TextBox 31">
            <a:extLst>
              <a:ext uri="{FF2B5EF4-FFF2-40B4-BE49-F238E27FC236}">
                <a16:creationId xmlns:a16="http://schemas.microsoft.com/office/drawing/2014/main" id="{455413FB-5130-40AA-8D82-08C1C5380EF0}"/>
              </a:ext>
            </a:extLst>
          </p:cNvPr>
          <p:cNvSpPr txBox="1"/>
          <p:nvPr/>
        </p:nvSpPr>
        <p:spPr>
          <a:xfrm>
            <a:off x="628724" y="6273954"/>
            <a:ext cx="661204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Questions?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 name="TextBox 2">
            <a:extLst>
              <a:ext uri="{FF2B5EF4-FFF2-40B4-BE49-F238E27FC236}">
                <a16:creationId xmlns:a16="http://schemas.microsoft.com/office/drawing/2014/main" id="{24EE30D9-BF65-0139-DA9A-CE995E5F1EBF}"/>
              </a:ext>
            </a:extLst>
          </p:cNvPr>
          <p:cNvSpPr txBox="1"/>
          <p:nvPr/>
        </p:nvSpPr>
        <p:spPr>
          <a:xfrm>
            <a:off x="4601819" y="8587741"/>
            <a:ext cx="9249053" cy="230832"/>
          </a:xfrm>
          <a:prstGeom prst="rect">
            <a:avLst/>
          </a:prstGeom>
          <a:noFill/>
        </p:spPr>
        <p:txBody>
          <a:bodyPr wrap="square" rtlCol="0">
            <a:spAutoFit/>
          </a:bodyPr>
          <a:lstStyle/>
          <a:p>
            <a:r>
              <a:rPr lang="en-US" sz="900">
                <a:hlinkClick r:id="rId3" tooltip="http://cvc.edu/faculty-resources/open-educational-resources/the-big-question-2/"/>
              </a:rPr>
              <a:t>This Photo</a:t>
            </a:r>
            <a:r>
              <a:rPr lang="en-US" sz="900"/>
              <a:t> by Unknown Author is licensed under </a:t>
            </a:r>
            <a:r>
              <a:rPr lang="en-US" sz="900">
                <a:hlinkClick r:id="rId4" tooltip="https://creativecommons.org/licenses/by/3.0/"/>
              </a:rPr>
              <a:t>CC BY</a:t>
            </a:r>
            <a:endParaRPr lang="en-US" sz="900"/>
          </a:p>
        </p:txBody>
      </p:sp>
    </p:spTree>
    <p:extLst>
      <p:ext uri="{BB962C8B-B14F-4D97-AF65-F5344CB8AC3E}">
        <p14:creationId xmlns:p14="http://schemas.microsoft.com/office/powerpoint/2010/main" val="674884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455413FB-5130-40AA-8D82-08C1C5380EF0}"/>
              </a:ext>
            </a:extLst>
          </p:cNvPr>
          <p:cNvSpPr txBox="1"/>
          <p:nvPr/>
        </p:nvSpPr>
        <p:spPr>
          <a:xfrm>
            <a:off x="1209521" y="3496446"/>
            <a:ext cx="661204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Annexes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30614937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pic>
        <p:nvPicPr>
          <p:cNvPr id="18" name="Рисунок 3">
            <a:extLst>
              <a:ext uri="{FF2B5EF4-FFF2-40B4-BE49-F238E27FC236}">
                <a16:creationId xmlns:a16="http://schemas.microsoft.com/office/drawing/2014/main" id="{A91A48A4-047F-4D09-A48F-F543D40C39E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4601819" y="2089163"/>
            <a:ext cx="9249053" cy="6081252"/>
          </a:xfrm>
          <a:prstGeom prst="rect">
            <a:avLst/>
          </a:prstGeom>
        </p:spPr>
      </p:pic>
      <p:sp>
        <p:nvSpPr>
          <p:cNvPr id="32" name="TextBox 31">
            <a:extLst>
              <a:ext uri="{FF2B5EF4-FFF2-40B4-BE49-F238E27FC236}">
                <a16:creationId xmlns:a16="http://schemas.microsoft.com/office/drawing/2014/main" id="{455413FB-5130-40AA-8D82-08C1C5380EF0}"/>
              </a:ext>
            </a:extLst>
          </p:cNvPr>
          <p:cNvSpPr txBox="1"/>
          <p:nvPr/>
        </p:nvSpPr>
        <p:spPr>
          <a:xfrm>
            <a:off x="628724" y="6273954"/>
            <a:ext cx="6612047" cy="1754326"/>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are the results?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2" name="TextBox 1">
            <a:extLst>
              <a:ext uri="{FF2B5EF4-FFF2-40B4-BE49-F238E27FC236}">
                <a16:creationId xmlns:a16="http://schemas.microsoft.com/office/drawing/2014/main" id="{06131298-4ECA-3398-2543-90ECEDE8E116}"/>
              </a:ext>
            </a:extLst>
          </p:cNvPr>
          <p:cNvSpPr txBox="1"/>
          <p:nvPr/>
        </p:nvSpPr>
        <p:spPr>
          <a:xfrm>
            <a:off x="4601819" y="8170415"/>
            <a:ext cx="9249053" cy="230832"/>
          </a:xfrm>
          <a:prstGeom prst="rect">
            <a:avLst/>
          </a:prstGeom>
          <a:noFill/>
        </p:spPr>
        <p:txBody>
          <a:bodyPr wrap="square" rtlCol="0">
            <a:spAutoFit/>
          </a:bodyPr>
          <a:lstStyle/>
          <a:p>
            <a:r>
              <a:rPr lang="en-US" sz="900">
                <a:hlinkClick r:id="rId3" tooltip="https://www.picpedia.org/chalkboard/r/results.html"/>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42020921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3725303" y="82757"/>
            <a:ext cx="11876253" cy="2585323"/>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sym typeface="Open Sans"/>
              </a:rPr>
              <a:t>Does the rating of schools affect the home price? If so, how? </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a:p>
            <a:pPr algn="ct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56" name="Picture 55">
            <a:extLst>
              <a:ext uri="{FF2B5EF4-FFF2-40B4-BE49-F238E27FC236}">
                <a16:creationId xmlns:a16="http://schemas.microsoft.com/office/drawing/2014/main" id="{06C17F23-3704-4C81-86E7-C77267931EA9}"/>
              </a:ext>
            </a:extLst>
          </p:cNvPr>
          <p:cNvPicPr>
            <a:picLocks noChangeAspect="1"/>
          </p:cNvPicPr>
          <p:nvPr/>
        </p:nvPicPr>
        <p:blipFill>
          <a:blip r:embed="rId2"/>
          <a:stretch>
            <a:fillRect/>
          </a:stretch>
        </p:blipFill>
        <p:spPr>
          <a:xfrm>
            <a:off x="6855349" y="2188204"/>
            <a:ext cx="10344241" cy="7289779"/>
          </a:xfrm>
          <a:prstGeom prst="rect">
            <a:avLst/>
          </a:prstGeom>
        </p:spPr>
      </p:pic>
      <p:sp>
        <p:nvSpPr>
          <p:cNvPr id="57" name="TextBox 56">
            <a:extLst>
              <a:ext uri="{FF2B5EF4-FFF2-40B4-BE49-F238E27FC236}">
                <a16:creationId xmlns:a16="http://schemas.microsoft.com/office/drawing/2014/main" id="{7ED63441-C057-4116-867B-5988AB49D05B}"/>
              </a:ext>
            </a:extLst>
          </p:cNvPr>
          <p:cNvSpPr txBox="1"/>
          <p:nvPr/>
        </p:nvSpPr>
        <p:spPr>
          <a:xfrm>
            <a:off x="551550" y="2206978"/>
            <a:ext cx="5553739" cy="6247864"/>
          </a:xfrm>
          <a:prstGeom prst="rect">
            <a:avLst/>
          </a:prstGeom>
          <a:noFill/>
        </p:spPr>
        <p:txBody>
          <a:bodyPr wrap="square">
            <a:spAutoFit/>
          </a:bodyPr>
          <a:lstStyle/>
          <a:p>
            <a:r>
              <a:rPr lang="en-US" sz="4000" dirty="0">
                <a:solidFill>
                  <a:schemeClr val="bg1"/>
                </a:solidFill>
              </a:rPr>
              <a:t>There is a direct correlation to the Ranking of the school. As seen  in this example, within the same Zip code, the price per  Bedroom (example 3 bedroom house/apt) varies by 30% between high and lower-ranked school</a:t>
            </a:r>
          </a:p>
        </p:txBody>
      </p:sp>
    </p:spTree>
    <p:extLst>
      <p:ext uri="{BB962C8B-B14F-4D97-AF65-F5344CB8AC3E}">
        <p14:creationId xmlns:p14="http://schemas.microsoft.com/office/powerpoint/2010/main" val="36422257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3232541" y="573518"/>
            <a:ext cx="12520813" cy="923330"/>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sym typeface="Open Sans"/>
              </a:rPr>
              <a:t>How does Prime Rate affect home price?</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56" name="Picture 55">
            <a:extLst>
              <a:ext uri="{FF2B5EF4-FFF2-40B4-BE49-F238E27FC236}">
                <a16:creationId xmlns:a16="http://schemas.microsoft.com/office/drawing/2014/main" id="{CBF20E53-F04E-4618-A105-D797868A2D23}"/>
              </a:ext>
            </a:extLst>
          </p:cNvPr>
          <p:cNvPicPr>
            <a:picLocks noChangeAspect="1"/>
          </p:cNvPicPr>
          <p:nvPr/>
        </p:nvPicPr>
        <p:blipFill>
          <a:blip r:embed="rId2"/>
          <a:stretch>
            <a:fillRect/>
          </a:stretch>
        </p:blipFill>
        <p:spPr>
          <a:xfrm>
            <a:off x="6169294" y="2060534"/>
            <a:ext cx="11711415" cy="6953118"/>
          </a:xfrm>
          <a:prstGeom prst="rect">
            <a:avLst/>
          </a:prstGeom>
        </p:spPr>
      </p:pic>
      <p:sp>
        <p:nvSpPr>
          <p:cNvPr id="57" name="TextBox 56">
            <a:extLst>
              <a:ext uri="{FF2B5EF4-FFF2-40B4-BE49-F238E27FC236}">
                <a16:creationId xmlns:a16="http://schemas.microsoft.com/office/drawing/2014/main" id="{A0CB22FF-9B2F-4688-B73F-FE7F4F062828}"/>
              </a:ext>
            </a:extLst>
          </p:cNvPr>
          <p:cNvSpPr txBox="1"/>
          <p:nvPr/>
        </p:nvSpPr>
        <p:spPr>
          <a:xfrm>
            <a:off x="939963" y="1572151"/>
            <a:ext cx="4777175" cy="8141331"/>
          </a:xfrm>
          <a:prstGeom prst="rect">
            <a:avLst/>
          </a:prstGeom>
          <a:noFill/>
        </p:spPr>
        <p:txBody>
          <a:bodyPr wrap="square">
            <a:spAutoFit/>
          </a:bodyPr>
          <a:lstStyle/>
          <a:p>
            <a:pPr algn="l">
              <a:lnSpc>
                <a:spcPct val="150000"/>
              </a:lnSpc>
            </a:pPr>
            <a:r>
              <a:rPr lang="en-US" sz="3200" dirty="0">
                <a:solidFill>
                  <a:schemeClr val="bg1"/>
                </a:solidFill>
                <a:ea typeface="Open Sans"/>
                <a:cs typeface="Open Sans"/>
                <a:sym typeface="Open Sans"/>
              </a:rPr>
              <a:t>Over a 30-plus year horizon, we do see a negative relation between Price per room and Prime rate difference. However, in the past 10 years, that correlation is less vivid. It looks like depending on the location and size of the house, the impact of Prime Rate is variable. </a:t>
            </a:r>
          </a:p>
        </p:txBody>
      </p:sp>
    </p:spTree>
    <p:extLst>
      <p:ext uri="{BB962C8B-B14F-4D97-AF65-F5344CB8AC3E}">
        <p14:creationId xmlns:p14="http://schemas.microsoft.com/office/powerpoint/2010/main" val="1965017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505E8D0E-72A2-4F45-A719-923F47524664}"/>
              </a:ext>
            </a:extLst>
          </p:cNvPr>
          <p:cNvSpPr/>
          <p:nvPr/>
        </p:nvSpPr>
        <p:spPr>
          <a:xfrm>
            <a:off x="0" y="0"/>
            <a:ext cx="6753828" cy="10287000"/>
          </a:xfrm>
          <a:custGeom>
            <a:avLst/>
            <a:gdLst>
              <a:gd name="connsiteX0" fmla="*/ 0 w 4502552"/>
              <a:gd name="connsiteY0" fmla="*/ 0 h 6858000"/>
              <a:gd name="connsiteX1" fmla="*/ 370660 w 4502552"/>
              <a:gd name="connsiteY1" fmla="*/ 0 h 6858000"/>
              <a:gd name="connsiteX2" fmla="*/ 1123546 w 4502552"/>
              <a:gd name="connsiteY2" fmla="*/ 1589273 h 6858000"/>
              <a:gd name="connsiteX3" fmla="*/ 1876432 w 4502552"/>
              <a:gd name="connsiteY3" fmla="*/ 0 h 6858000"/>
              <a:gd name="connsiteX4" fmla="*/ 4502552 w 4502552"/>
              <a:gd name="connsiteY4" fmla="*/ 0 h 6858000"/>
              <a:gd name="connsiteX5" fmla="*/ 2436606 w 4502552"/>
              <a:gd name="connsiteY5" fmla="*/ 4361021 h 6858000"/>
              <a:gd name="connsiteX6" fmla="*/ 3619500 w 4502552"/>
              <a:gd name="connsiteY6" fmla="*/ 6858000 h 6858000"/>
              <a:gd name="connsiteX7" fmla="*/ 0 w 45025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02552" h="6858000">
                <a:moveTo>
                  <a:pt x="0" y="0"/>
                </a:moveTo>
                <a:lnTo>
                  <a:pt x="370660" y="0"/>
                </a:lnTo>
                <a:lnTo>
                  <a:pt x="1123546" y="1589273"/>
                </a:lnTo>
                <a:lnTo>
                  <a:pt x="1876432" y="0"/>
                </a:lnTo>
                <a:lnTo>
                  <a:pt x="4502552" y="0"/>
                </a:lnTo>
                <a:lnTo>
                  <a:pt x="2436606" y="4361021"/>
                </a:lnTo>
                <a:lnTo>
                  <a:pt x="3619500" y="6858000"/>
                </a:lnTo>
                <a:lnTo>
                  <a:pt x="0" y="685800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13" name="Picture Placeholder 12" descr="A picture containing text, indoor&#10;&#10;Description automatically generated">
            <a:extLst>
              <a:ext uri="{FF2B5EF4-FFF2-40B4-BE49-F238E27FC236}">
                <a16:creationId xmlns:a16="http://schemas.microsoft.com/office/drawing/2014/main" id="{E6874900-3F30-4EC5-A5D0-728C22D63EE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34" r="20334"/>
          <a:stretch>
            <a:fillRect/>
          </a:stretch>
        </p:blipFill>
        <p:spPr/>
      </p:pic>
      <p:sp>
        <p:nvSpPr>
          <p:cNvPr id="22" name="TextBox 21">
            <a:extLst>
              <a:ext uri="{FF2B5EF4-FFF2-40B4-BE49-F238E27FC236}">
                <a16:creationId xmlns:a16="http://schemas.microsoft.com/office/drawing/2014/main" id="{A80536FC-80DD-4CC1-9A5A-3E31154F376D}"/>
              </a:ext>
            </a:extLst>
          </p:cNvPr>
          <p:cNvSpPr txBox="1"/>
          <p:nvPr/>
        </p:nvSpPr>
        <p:spPr>
          <a:xfrm>
            <a:off x="6352992" y="1162196"/>
            <a:ext cx="7534458"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to expect:</a:t>
            </a:r>
          </a:p>
        </p:txBody>
      </p:sp>
      <p:grpSp>
        <p:nvGrpSpPr>
          <p:cNvPr id="30" name="Group 29">
            <a:extLst>
              <a:ext uri="{FF2B5EF4-FFF2-40B4-BE49-F238E27FC236}">
                <a16:creationId xmlns:a16="http://schemas.microsoft.com/office/drawing/2014/main" id="{DD130F3A-6A28-4C6A-B1AE-ECFDFF73B4B8}"/>
              </a:ext>
            </a:extLst>
          </p:cNvPr>
          <p:cNvGrpSpPr/>
          <p:nvPr/>
        </p:nvGrpSpPr>
        <p:grpSpPr>
          <a:xfrm>
            <a:off x="6975592" y="2626620"/>
            <a:ext cx="6857648" cy="742950"/>
            <a:chOff x="4650394" y="1751080"/>
            <a:chExt cx="4571765" cy="495300"/>
          </a:xfrm>
        </p:grpSpPr>
        <p:sp>
          <p:nvSpPr>
            <p:cNvPr id="21" name="Arc 20">
              <a:extLst>
                <a:ext uri="{FF2B5EF4-FFF2-40B4-BE49-F238E27FC236}">
                  <a16:creationId xmlns:a16="http://schemas.microsoft.com/office/drawing/2014/main" id="{76EB9A5E-089F-4275-A8C6-4C1086FA1D4F}"/>
                </a:ext>
              </a:extLst>
            </p:cNvPr>
            <p:cNvSpPr/>
            <p:nvPr/>
          </p:nvSpPr>
          <p:spPr>
            <a:xfrm>
              <a:off x="4650394" y="175108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23" name="TextBox 22">
              <a:extLst>
                <a:ext uri="{FF2B5EF4-FFF2-40B4-BE49-F238E27FC236}">
                  <a16:creationId xmlns:a16="http://schemas.microsoft.com/office/drawing/2014/main" id="{5AD8A044-8002-4383-8797-44FBFD385407}"/>
                </a:ext>
              </a:extLst>
            </p:cNvPr>
            <p:cNvSpPr txBox="1"/>
            <p:nvPr/>
          </p:nvSpPr>
          <p:spPr>
            <a:xfrm>
              <a:off x="5323922" y="1767898"/>
              <a:ext cx="3898237" cy="307776"/>
            </a:xfrm>
            <a:prstGeom prst="rect">
              <a:avLst/>
            </a:prstGeom>
            <a:noFill/>
          </p:spPr>
          <p:txBody>
            <a:bodyPr wrap="square">
              <a:spAutoFit/>
            </a:bodyPr>
            <a:lstStyle/>
            <a:p>
              <a:pPr lvl="0"/>
              <a:r>
                <a:rPr lang="en-US" sz="2400" dirty="0">
                  <a:solidFill>
                    <a:schemeClr val="bg1">
                      <a:lumMod val="10000"/>
                    </a:schemeClr>
                  </a:solidFill>
                  <a:highlight>
                    <a:srgbClr val="FFFFFF"/>
                  </a:highlight>
                </a:rPr>
                <a:t>Project Background, Topic and Data Sources</a:t>
              </a:r>
            </a:p>
          </p:txBody>
        </p:sp>
        <p:pic>
          <p:nvPicPr>
            <p:cNvPr id="24" name="Graphic 23">
              <a:extLst>
                <a:ext uri="{FF2B5EF4-FFF2-40B4-BE49-F238E27FC236}">
                  <a16:creationId xmlns:a16="http://schemas.microsoft.com/office/drawing/2014/main" id="{ED1EF8B4-1C00-4C37-83F7-02A5FC1484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1046" y="1869369"/>
              <a:ext cx="253996" cy="253994"/>
            </a:xfrm>
            <a:prstGeom prst="rect">
              <a:avLst/>
            </a:prstGeom>
          </p:spPr>
        </p:pic>
      </p:grpSp>
      <p:grpSp>
        <p:nvGrpSpPr>
          <p:cNvPr id="29" name="Group 28">
            <a:extLst>
              <a:ext uri="{FF2B5EF4-FFF2-40B4-BE49-F238E27FC236}">
                <a16:creationId xmlns:a16="http://schemas.microsoft.com/office/drawing/2014/main" id="{9B80BE04-3043-4797-A87A-0790D7616B96}"/>
              </a:ext>
            </a:extLst>
          </p:cNvPr>
          <p:cNvGrpSpPr/>
          <p:nvPr/>
        </p:nvGrpSpPr>
        <p:grpSpPr>
          <a:xfrm>
            <a:off x="7775689" y="3967347"/>
            <a:ext cx="6857648" cy="742950"/>
            <a:chOff x="5183792" y="2593150"/>
            <a:chExt cx="4571765" cy="495300"/>
          </a:xfrm>
        </p:grpSpPr>
        <p:sp>
          <p:nvSpPr>
            <p:cNvPr id="25" name="Arc 24">
              <a:extLst>
                <a:ext uri="{FF2B5EF4-FFF2-40B4-BE49-F238E27FC236}">
                  <a16:creationId xmlns:a16="http://schemas.microsoft.com/office/drawing/2014/main" id="{50DF7796-EFBF-4A65-8F30-976B7A6C8D40}"/>
                </a:ext>
              </a:extLst>
            </p:cNvPr>
            <p:cNvSpPr/>
            <p:nvPr/>
          </p:nvSpPr>
          <p:spPr>
            <a:xfrm>
              <a:off x="5183792" y="259315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26" name="TextBox 25">
              <a:extLst>
                <a:ext uri="{FF2B5EF4-FFF2-40B4-BE49-F238E27FC236}">
                  <a16:creationId xmlns:a16="http://schemas.microsoft.com/office/drawing/2014/main" id="{CDBB4945-B1E4-4BD2-99B3-7A1907E69411}"/>
                </a:ext>
              </a:extLst>
            </p:cNvPr>
            <p:cNvSpPr txBox="1"/>
            <p:nvPr/>
          </p:nvSpPr>
          <p:spPr>
            <a:xfrm>
              <a:off x="5857320" y="2609968"/>
              <a:ext cx="3898237" cy="276998"/>
            </a:xfrm>
            <a:prstGeom prst="rect">
              <a:avLst/>
            </a:prstGeom>
            <a:noFill/>
          </p:spPr>
          <p:txBody>
            <a:bodyPr wrap="square">
              <a:spAutoFit/>
            </a:bodyPr>
            <a:lstStyle/>
            <a:p>
              <a:r>
                <a:rPr lang="en-US" sz="2100" dirty="0">
                  <a:highlight>
                    <a:srgbClr val="FFFFFF"/>
                  </a:highlight>
                </a:rPr>
                <a:t>Data Exploration, Machine Learning</a:t>
              </a:r>
            </a:p>
          </p:txBody>
        </p:sp>
        <p:pic>
          <p:nvPicPr>
            <p:cNvPr id="28" name="Graphic 27">
              <a:extLst>
                <a:ext uri="{FF2B5EF4-FFF2-40B4-BE49-F238E27FC236}">
                  <a16:creationId xmlns:a16="http://schemas.microsoft.com/office/drawing/2014/main" id="{936796BE-6554-4F07-B6BE-D83F755F40E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304444" y="2712003"/>
              <a:ext cx="253996" cy="253996"/>
            </a:xfrm>
            <a:prstGeom prst="rect">
              <a:avLst/>
            </a:prstGeom>
          </p:spPr>
        </p:pic>
      </p:grpSp>
      <p:grpSp>
        <p:nvGrpSpPr>
          <p:cNvPr id="31" name="Group 30">
            <a:extLst>
              <a:ext uri="{FF2B5EF4-FFF2-40B4-BE49-F238E27FC236}">
                <a16:creationId xmlns:a16="http://schemas.microsoft.com/office/drawing/2014/main" id="{3799ABA0-32FB-4220-956D-07B85F8C55A4}"/>
              </a:ext>
            </a:extLst>
          </p:cNvPr>
          <p:cNvGrpSpPr/>
          <p:nvPr/>
        </p:nvGrpSpPr>
        <p:grpSpPr>
          <a:xfrm>
            <a:off x="8645323" y="5308081"/>
            <a:ext cx="8766914" cy="763891"/>
            <a:chOff x="4650394" y="1751080"/>
            <a:chExt cx="4571765" cy="509260"/>
          </a:xfrm>
        </p:grpSpPr>
        <p:sp>
          <p:nvSpPr>
            <p:cNvPr id="32" name="Arc 31">
              <a:extLst>
                <a:ext uri="{FF2B5EF4-FFF2-40B4-BE49-F238E27FC236}">
                  <a16:creationId xmlns:a16="http://schemas.microsoft.com/office/drawing/2014/main" id="{9F20258B-35B7-43CE-954D-B86F4D3350E9}"/>
                </a:ext>
              </a:extLst>
            </p:cNvPr>
            <p:cNvSpPr/>
            <p:nvPr/>
          </p:nvSpPr>
          <p:spPr>
            <a:xfrm>
              <a:off x="4650394" y="175108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33" name="TextBox 32">
              <a:extLst>
                <a:ext uri="{FF2B5EF4-FFF2-40B4-BE49-F238E27FC236}">
                  <a16:creationId xmlns:a16="http://schemas.microsoft.com/office/drawing/2014/main" id="{ECDEA23B-5EC5-4208-B0E7-5B6C82CB9947}"/>
                </a:ext>
              </a:extLst>
            </p:cNvPr>
            <p:cNvSpPr txBox="1"/>
            <p:nvPr/>
          </p:nvSpPr>
          <p:spPr>
            <a:xfrm>
              <a:off x="5323922" y="1767898"/>
              <a:ext cx="3898237" cy="492442"/>
            </a:xfrm>
            <a:prstGeom prst="rect">
              <a:avLst/>
            </a:prstGeom>
            <a:noFill/>
          </p:spPr>
          <p:txBody>
            <a:bodyPr wrap="square">
              <a:spAutoFit/>
            </a:bodyPr>
            <a:lstStyle/>
            <a:p>
              <a:r>
                <a:rPr lang="en-US" sz="2100" dirty="0">
                  <a:highlight>
                    <a:srgbClr val="FFFFFF"/>
                  </a:highlight>
                </a:rPr>
                <a:t>Dashboard Demo, Questions answered, What can we do more?</a:t>
              </a:r>
            </a:p>
          </p:txBody>
        </p:sp>
        <p:pic>
          <p:nvPicPr>
            <p:cNvPr id="34" name="Graphic 33">
              <a:extLst>
                <a:ext uri="{FF2B5EF4-FFF2-40B4-BE49-F238E27FC236}">
                  <a16:creationId xmlns:a16="http://schemas.microsoft.com/office/drawing/2014/main" id="{74F459D5-C1BB-4A4F-8C39-E1B53326EF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1046" y="1869369"/>
              <a:ext cx="253996" cy="253994"/>
            </a:xfrm>
            <a:prstGeom prst="rect">
              <a:avLst/>
            </a:prstGeom>
          </p:spPr>
        </p:pic>
      </p:grpSp>
      <p:grpSp>
        <p:nvGrpSpPr>
          <p:cNvPr id="37" name="Graphic 8">
            <a:extLst>
              <a:ext uri="{FF2B5EF4-FFF2-40B4-BE49-F238E27FC236}">
                <a16:creationId xmlns:a16="http://schemas.microsoft.com/office/drawing/2014/main" id="{D894F22C-4C9F-41BB-BA4B-A90778BFEF56}"/>
              </a:ext>
            </a:extLst>
          </p:cNvPr>
          <p:cNvGrpSpPr/>
          <p:nvPr/>
        </p:nvGrpSpPr>
        <p:grpSpPr>
          <a:xfrm rot="5400000">
            <a:off x="12711125" y="-908314"/>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38" name="Graphic 8">
              <a:extLst>
                <a:ext uri="{FF2B5EF4-FFF2-40B4-BE49-F238E27FC236}">
                  <a16:creationId xmlns:a16="http://schemas.microsoft.com/office/drawing/2014/main" id="{01C5EAB4-CB09-4A66-AB4D-602B940023EE}"/>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40C8226B-6DA0-48F8-9857-6C011B36D2E9}"/>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59AC4B1A-2447-44DE-A936-59686B957F2C}"/>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B48590B1-B7CB-41E0-B321-A97168BAAFA1}"/>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9B72357F-1A00-4CB0-A0E1-86A26C070136}"/>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1D2BEB0F-8E74-4A14-8DB3-3E54A12A65E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D854A71-4319-4B03-AF76-C41D35F2397A}"/>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4C21C5A0-2CFB-4E3C-A8A0-0BF43FFAE0F2}"/>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7097094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660573" y="279199"/>
            <a:ext cx="17567378" cy="1754326"/>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if the property byers/sellers interested in is accurately priced and is on up- or down- trend in upcoming years?</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56" name="TextBox 55">
            <a:extLst>
              <a:ext uri="{FF2B5EF4-FFF2-40B4-BE49-F238E27FC236}">
                <a16:creationId xmlns:a16="http://schemas.microsoft.com/office/drawing/2014/main" id="{27ABDD7B-DB10-425F-9146-D535BFF5E53D}"/>
              </a:ext>
            </a:extLst>
          </p:cNvPr>
          <p:cNvSpPr txBox="1"/>
          <p:nvPr/>
        </p:nvSpPr>
        <p:spPr>
          <a:xfrm>
            <a:off x="-55098" y="2531661"/>
            <a:ext cx="4922900" cy="5449569"/>
          </a:xfrm>
          <a:prstGeom prst="rect">
            <a:avLst/>
          </a:prstGeom>
          <a:noFill/>
        </p:spPr>
        <p:txBody>
          <a:bodyPr wrap="square">
            <a:spAutoFit/>
          </a:bodyPr>
          <a:lstStyle/>
          <a:p>
            <a:pPr marL="457200" indent="-342900" algn="l">
              <a:lnSpc>
                <a:spcPct val="150000"/>
              </a:lnSpc>
              <a:buFont typeface="Open Sans"/>
              <a:buChar char="●"/>
            </a:pPr>
            <a:r>
              <a:rPr lang="en-US" sz="1800" dirty="0">
                <a:solidFill>
                  <a:schemeClr val="bg1"/>
                </a:solidFill>
                <a:latin typeface="Open Sans"/>
                <a:ea typeface="Open Sans"/>
                <a:cs typeface="Open Sans"/>
                <a:sym typeface="Open Sans"/>
              </a:rPr>
              <a:t>The Interactive Dashboard would provide current and future average Price per Room based on buyer/seller selection of the Number of </a:t>
            </a:r>
            <a:r>
              <a:rPr lang="en-US" sz="1800" dirty="0" err="1">
                <a:solidFill>
                  <a:schemeClr val="bg1"/>
                </a:solidFill>
                <a:latin typeface="Open Sans"/>
                <a:ea typeface="Open Sans"/>
                <a:cs typeface="Open Sans"/>
                <a:sym typeface="Open Sans"/>
              </a:rPr>
              <a:t>Bdr</a:t>
            </a:r>
            <a:r>
              <a:rPr lang="en-US" sz="1800" dirty="0">
                <a:solidFill>
                  <a:schemeClr val="bg1"/>
                </a:solidFill>
                <a:latin typeface="Open Sans"/>
                <a:ea typeface="Open Sans"/>
                <a:cs typeface="Open Sans"/>
                <a:sym typeface="Open Sans"/>
              </a:rPr>
              <a:t>, location (DC region and zip), and school ranking.</a:t>
            </a:r>
          </a:p>
          <a:p>
            <a:pPr marL="457200" indent="-342900" algn="l">
              <a:lnSpc>
                <a:spcPct val="150000"/>
              </a:lnSpc>
              <a:buFont typeface="Open Sans"/>
              <a:buChar char="●"/>
            </a:pPr>
            <a:r>
              <a:rPr lang="en-US" sz="1800" dirty="0">
                <a:solidFill>
                  <a:schemeClr val="bg1"/>
                </a:solidFill>
                <a:latin typeface="Open Sans"/>
                <a:ea typeface="Open Sans"/>
                <a:cs typeface="Open Sans"/>
                <a:sym typeface="Open Sans"/>
              </a:rPr>
              <a:t>Buyers/sellers will be able to determine if the home they are looking to purchase/sell is above or below avg price and if in the future there is an upstream or downstream effect. It is important to note that this model does not take into account Year build, Sq, Condition, </a:t>
            </a:r>
            <a:r>
              <a:rPr lang="en-US" sz="1800" dirty="0" err="1">
                <a:solidFill>
                  <a:schemeClr val="bg1"/>
                </a:solidFill>
                <a:latin typeface="Open Sans"/>
                <a:ea typeface="Open Sans"/>
                <a:cs typeface="Open Sans"/>
                <a:sym typeface="Open Sans"/>
              </a:rPr>
              <a:t>etc</a:t>
            </a:r>
            <a:r>
              <a:rPr lang="en-US" sz="1800" dirty="0">
                <a:solidFill>
                  <a:schemeClr val="bg1"/>
                </a:solidFill>
                <a:latin typeface="Open Sans"/>
                <a:ea typeface="Open Sans"/>
                <a:cs typeface="Open Sans"/>
                <a:sym typeface="Open Sans"/>
              </a:rPr>
              <a:t>  </a:t>
            </a:r>
          </a:p>
        </p:txBody>
      </p:sp>
      <p:pic>
        <p:nvPicPr>
          <p:cNvPr id="3" name="Picture 2" descr="Chart, line chart&#10;&#10;Description automatically generated">
            <a:extLst>
              <a:ext uri="{FF2B5EF4-FFF2-40B4-BE49-F238E27FC236}">
                <a16:creationId xmlns:a16="http://schemas.microsoft.com/office/drawing/2014/main" id="{AF1FC94D-D301-4E59-2B79-6039CC2D9B7E}"/>
              </a:ext>
            </a:extLst>
          </p:cNvPr>
          <p:cNvPicPr>
            <a:picLocks noChangeAspect="1"/>
          </p:cNvPicPr>
          <p:nvPr/>
        </p:nvPicPr>
        <p:blipFill>
          <a:blip r:embed="rId2"/>
          <a:stretch>
            <a:fillRect/>
          </a:stretch>
        </p:blipFill>
        <p:spPr>
          <a:xfrm>
            <a:off x="6478692" y="1931215"/>
            <a:ext cx="10720898" cy="8115820"/>
          </a:xfrm>
          <a:prstGeom prst="rect">
            <a:avLst/>
          </a:prstGeom>
        </p:spPr>
      </p:pic>
    </p:spTree>
    <p:extLst>
      <p:ext uri="{BB962C8B-B14F-4D97-AF65-F5344CB8AC3E}">
        <p14:creationId xmlns:p14="http://schemas.microsoft.com/office/powerpoint/2010/main" val="2702982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1763A798-7B60-42C7-AC26-7CA1A880AFF2}"/>
              </a:ext>
            </a:extLst>
          </p:cNvPr>
          <p:cNvSpPr/>
          <p:nvPr/>
        </p:nvSpPr>
        <p:spPr>
          <a:xfrm>
            <a:off x="0" y="1139756"/>
            <a:ext cx="9641948" cy="8018913"/>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0" fmla="*/ 0 w 6286500"/>
              <a:gd name="connsiteY0" fmla="*/ 0 h 5363028"/>
              <a:gd name="connsiteX1" fmla="*/ 5169939 w 6286500"/>
              <a:gd name="connsiteY1" fmla="*/ 4011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8" fmla="*/ 0 w 6286500"/>
              <a:gd name="connsiteY8" fmla="*/ 0 h 5363028"/>
              <a:gd name="connsiteX0" fmla="*/ 0 w 6286500"/>
              <a:gd name="connsiteY0" fmla="*/ 0 h 5363028"/>
              <a:gd name="connsiteX1" fmla="*/ 5169939 w 6286500"/>
              <a:gd name="connsiteY1" fmla="*/ 4011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8" fmla="*/ 0 w 6286500"/>
              <a:gd name="connsiteY8" fmla="*/ 0 h 5363028"/>
              <a:gd name="connsiteX0" fmla="*/ 0 w 6286500"/>
              <a:gd name="connsiteY0" fmla="*/ 0 h 5363028"/>
              <a:gd name="connsiteX1" fmla="*/ 5330360 w 6286500"/>
              <a:gd name="connsiteY1" fmla="*/ 15819 h 5363028"/>
              <a:gd name="connsiteX2" fmla="*/ 6286500 w 6286500"/>
              <a:gd name="connsiteY2" fmla="*/ 604753 h 5363028"/>
              <a:gd name="connsiteX3" fmla="*/ 6286500 w 6286500"/>
              <a:gd name="connsiteY3" fmla="*/ 4758274 h 5363028"/>
              <a:gd name="connsiteX4" fmla="*/ 5330360 w 6286500"/>
              <a:gd name="connsiteY4" fmla="*/ 5347209 h 5363028"/>
              <a:gd name="connsiteX5" fmla="*/ 5330360 w 6286500"/>
              <a:gd name="connsiteY5" fmla="*/ 5363028 h 5363028"/>
              <a:gd name="connsiteX6" fmla="*/ 0 w 6286500"/>
              <a:gd name="connsiteY6" fmla="*/ 5363028 h 5363028"/>
              <a:gd name="connsiteX7" fmla="*/ 0 w 6286500"/>
              <a:gd name="connsiteY7" fmla="*/ 0 h 5363028"/>
              <a:gd name="connsiteX0" fmla="*/ 0 w 6286500"/>
              <a:gd name="connsiteY0" fmla="*/ 6348 h 5347209"/>
              <a:gd name="connsiteX1" fmla="*/ 5330360 w 6286500"/>
              <a:gd name="connsiteY1" fmla="*/ 0 h 5347209"/>
              <a:gd name="connsiteX2" fmla="*/ 6286500 w 6286500"/>
              <a:gd name="connsiteY2" fmla="*/ 588934 h 5347209"/>
              <a:gd name="connsiteX3" fmla="*/ 6286500 w 6286500"/>
              <a:gd name="connsiteY3" fmla="*/ 4742455 h 5347209"/>
              <a:gd name="connsiteX4" fmla="*/ 5330360 w 6286500"/>
              <a:gd name="connsiteY4" fmla="*/ 5331390 h 5347209"/>
              <a:gd name="connsiteX5" fmla="*/ 5330360 w 6286500"/>
              <a:gd name="connsiteY5" fmla="*/ 5347209 h 5347209"/>
              <a:gd name="connsiteX6" fmla="*/ 0 w 6286500"/>
              <a:gd name="connsiteY6" fmla="*/ 5347209 h 5347209"/>
              <a:gd name="connsiteX7" fmla="*/ 0 w 6286500"/>
              <a:gd name="connsiteY7" fmla="*/ 6348 h 5347209"/>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30360 w 6286500"/>
              <a:gd name="connsiteY4" fmla="*/ 5336126 h 5351945"/>
              <a:gd name="connsiteX5" fmla="*/ 5330360 w 6286500"/>
              <a:gd name="connsiteY5" fmla="*/ 5351945 h 5351945"/>
              <a:gd name="connsiteX6" fmla="*/ 0 w 6286500"/>
              <a:gd name="connsiteY6" fmla="*/ 5351945 h 5351945"/>
              <a:gd name="connsiteX7" fmla="*/ 0 w 6286500"/>
              <a:gd name="connsiteY7"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30360 w 6286500"/>
              <a:gd name="connsiteY4" fmla="*/ 5336126 h 5351945"/>
              <a:gd name="connsiteX5" fmla="*/ 0 w 6286500"/>
              <a:gd name="connsiteY5" fmla="*/ 5351945 h 5351945"/>
              <a:gd name="connsiteX6" fmla="*/ 0 w 6286500"/>
              <a:gd name="connsiteY6"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24818 w 6286500"/>
              <a:gd name="connsiteY4" fmla="*/ 5341668 h 5351945"/>
              <a:gd name="connsiteX5" fmla="*/ 0 w 6286500"/>
              <a:gd name="connsiteY5" fmla="*/ 5351945 h 5351945"/>
              <a:gd name="connsiteX6" fmla="*/ 0 w 6286500"/>
              <a:gd name="connsiteY6"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13734 w 6286500"/>
              <a:gd name="connsiteY4" fmla="*/ 5347210 h 5351945"/>
              <a:gd name="connsiteX5" fmla="*/ 0 w 6286500"/>
              <a:gd name="connsiteY5" fmla="*/ 5351945 h 5351945"/>
              <a:gd name="connsiteX6" fmla="*/ 0 w 6286500"/>
              <a:gd name="connsiteY6" fmla="*/ 0 h 5351945"/>
              <a:gd name="connsiteX0" fmla="*/ 0 w 6286500"/>
              <a:gd name="connsiteY0" fmla="*/ 0 h 5363029"/>
              <a:gd name="connsiteX1" fmla="*/ 5330360 w 6286500"/>
              <a:gd name="connsiteY1" fmla="*/ 4736 h 5363029"/>
              <a:gd name="connsiteX2" fmla="*/ 6286500 w 6286500"/>
              <a:gd name="connsiteY2" fmla="*/ 593670 h 5363029"/>
              <a:gd name="connsiteX3" fmla="*/ 6286500 w 6286500"/>
              <a:gd name="connsiteY3" fmla="*/ 4747191 h 5363029"/>
              <a:gd name="connsiteX4" fmla="*/ 5313734 w 6286500"/>
              <a:gd name="connsiteY4" fmla="*/ 5347210 h 5363029"/>
              <a:gd name="connsiteX5" fmla="*/ 0 w 6286500"/>
              <a:gd name="connsiteY5" fmla="*/ 5363029 h 5363029"/>
              <a:gd name="connsiteX6" fmla="*/ 0 w 6286500"/>
              <a:gd name="connsiteY6" fmla="*/ 0 h 5363029"/>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13734 w 6286500"/>
              <a:gd name="connsiteY4" fmla="*/ 5347210 h 5351945"/>
              <a:gd name="connsiteX5" fmla="*/ 0 w 6286500"/>
              <a:gd name="connsiteY5" fmla="*/ 5351945 h 5351945"/>
              <a:gd name="connsiteX6" fmla="*/ 0 w 6286500"/>
              <a:gd name="connsiteY6" fmla="*/ 0 h 5351945"/>
              <a:gd name="connsiteX0" fmla="*/ 0 w 6286500"/>
              <a:gd name="connsiteY0" fmla="*/ 0 h 5347210"/>
              <a:gd name="connsiteX1" fmla="*/ 5330360 w 6286500"/>
              <a:gd name="connsiteY1" fmla="*/ 4736 h 5347210"/>
              <a:gd name="connsiteX2" fmla="*/ 6286500 w 6286500"/>
              <a:gd name="connsiteY2" fmla="*/ 593670 h 5347210"/>
              <a:gd name="connsiteX3" fmla="*/ 6286500 w 6286500"/>
              <a:gd name="connsiteY3" fmla="*/ 4747191 h 5347210"/>
              <a:gd name="connsiteX4" fmla="*/ 5313734 w 6286500"/>
              <a:gd name="connsiteY4" fmla="*/ 5347210 h 5347210"/>
              <a:gd name="connsiteX5" fmla="*/ 0 w 6286500"/>
              <a:gd name="connsiteY5" fmla="*/ 5346403 h 5347210"/>
              <a:gd name="connsiteX6" fmla="*/ 0 w 6286500"/>
              <a:gd name="connsiteY6" fmla="*/ 0 h 534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86500" h="5347210">
                <a:moveTo>
                  <a:pt x="0" y="0"/>
                </a:moveTo>
                <a:lnTo>
                  <a:pt x="5330360" y="4736"/>
                </a:lnTo>
                <a:lnTo>
                  <a:pt x="6286500" y="593670"/>
                </a:lnTo>
                <a:lnTo>
                  <a:pt x="6286500" y="4747191"/>
                </a:lnTo>
                <a:lnTo>
                  <a:pt x="5313734" y="5347210"/>
                </a:lnTo>
                <a:lnTo>
                  <a:pt x="0" y="5346403"/>
                </a:lnTo>
                <a:lnTo>
                  <a:pt x="0" y="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9" name="TextBox 8">
            <a:extLst>
              <a:ext uri="{FF2B5EF4-FFF2-40B4-BE49-F238E27FC236}">
                <a16:creationId xmlns:a16="http://schemas.microsoft.com/office/drawing/2014/main" id="{63777037-0C51-4E03-B5C0-5E285B39CC59}"/>
              </a:ext>
            </a:extLst>
          </p:cNvPr>
          <p:cNvSpPr txBox="1"/>
          <p:nvPr/>
        </p:nvSpPr>
        <p:spPr>
          <a:xfrm>
            <a:off x="10348229" y="1149227"/>
            <a:ext cx="463993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About Project</a:t>
            </a:r>
          </a:p>
        </p:txBody>
      </p:sp>
      <p:sp>
        <p:nvSpPr>
          <p:cNvPr id="19" name="TextBox 18">
            <a:extLst>
              <a:ext uri="{FF2B5EF4-FFF2-40B4-BE49-F238E27FC236}">
                <a16:creationId xmlns:a16="http://schemas.microsoft.com/office/drawing/2014/main" id="{28C5D65F-C2F5-4111-8DCA-CBA2295AE510}"/>
              </a:ext>
            </a:extLst>
          </p:cNvPr>
          <p:cNvSpPr txBox="1"/>
          <p:nvPr/>
        </p:nvSpPr>
        <p:spPr>
          <a:xfrm>
            <a:off x="10310181" y="2120339"/>
            <a:ext cx="7368270" cy="6432530"/>
          </a:xfrm>
          <a:prstGeom prst="rect">
            <a:avLst/>
          </a:prstGeom>
          <a:noFill/>
        </p:spPr>
        <p:txBody>
          <a:bodyPr wrap="square" rtlCol="0">
            <a:spAutoFit/>
          </a:bodyPr>
          <a:lstStyle/>
          <a:p>
            <a:pPr indent="-342900">
              <a:lnSpc>
                <a:spcPct val="150000"/>
              </a:lnSpc>
              <a:buSzPts val="1800"/>
            </a:pPr>
            <a:r>
              <a:rPr lang="en-US" sz="3200" b="1" dirty="0">
                <a:solidFill>
                  <a:schemeClr val="bg1"/>
                </a:solidFill>
              </a:rPr>
              <a:t>Real estate is a hot market. We are interested in seeing how various factors affect the price of a home in the DC area</a:t>
            </a:r>
          </a:p>
          <a:p>
            <a:pPr indent="-342900">
              <a:lnSpc>
                <a:spcPct val="150000"/>
              </a:lnSpc>
              <a:buSzPts val="1800"/>
            </a:pPr>
            <a:endParaRPr lang="en-US" sz="3200" b="1" dirty="0">
              <a:solidFill>
                <a:schemeClr val="bg1"/>
              </a:solidFill>
            </a:endParaRPr>
          </a:p>
          <a:p>
            <a:pPr indent="-342900">
              <a:lnSpc>
                <a:spcPct val="150000"/>
              </a:lnSpc>
              <a:buSzPts val="1800"/>
            </a:pPr>
            <a:r>
              <a:rPr lang="en-US" sz="3200" b="1" dirty="0">
                <a:solidFill>
                  <a:schemeClr val="bg1"/>
                </a:solidFill>
              </a:rPr>
              <a:t>The Model can help buyers or sellers to determine if the property they're interested in buying/selling has the potential to Appreciate or Depreciate</a:t>
            </a:r>
          </a:p>
          <a:p>
            <a:endParaRPr lang="en-US" sz="2800" b="1" dirty="0">
              <a:solidFill>
                <a:schemeClr val="bg1"/>
              </a:solidFill>
            </a:endParaRPr>
          </a:p>
        </p:txBody>
      </p:sp>
      <p:grpSp>
        <p:nvGrpSpPr>
          <p:cNvPr id="22" name="Graphic 8">
            <a:extLst>
              <a:ext uri="{FF2B5EF4-FFF2-40B4-BE49-F238E27FC236}">
                <a16:creationId xmlns:a16="http://schemas.microsoft.com/office/drawing/2014/main" id="{04F2E077-BCE3-426D-B6AC-74406601F2A9}"/>
              </a:ext>
            </a:extLst>
          </p:cNvPr>
          <p:cNvGrpSpPr/>
          <p:nvPr/>
        </p:nvGrpSpPr>
        <p:grpSpPr>
          <a:xfrm rot="5400000">
            <a:off x="14383263" y="-552958"/>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23" name="Graphic 8">
              <a:extLst>
                <a:ext uri="{FF2B5EF4-FFF2-40B4-BE49-F238E27FC236}">
                  <a16:creationId xmlns:a16="http://schemas.microsoft.com/office/drawing/2014/main" id="{8B989820-C3F0-48EF-AA63-8D14E3A09E56}"/>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24" name="Graphic 8">
              <a:extLst>
                <a:ext uri="{FF2B5EF4-FFF2-40B4-BE49-F238E27FC236}">
                  <a16:creationId xmlns:a16="http://schemas.microsoft.com/office/drawing/2014/main" id="{EFB225E3-7692-4D1B-AED2-342B7D9903E0}"/>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25" name="Graphic 8">
              <a:extLst>
                <a:ext uri="{FF2B5EF4-FFF2-40B4-BE49-F238E27FC236}">
                  <a16:creationId xmlns:a16="http://schemas.microsoft.com/office/drawing/2014/main" id="{0757D51D-9967-463B-8FD6-8E45CDDCEEB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26" name="Graphic 8">
              <a:extLst>
                <a:ext uri="{FF2B5EF4-FFF2-40B4-BE49-F238E27FC236}">
                  <a16:creationId xmlns:a16="http://schemas.microsoft.com/office/drawing/2014/main" id="{4AB0A09B-CF67-4732-A01E-F26F9165021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27" name="Graphic 8">
              <a:extLst>
                <a:ext uri="{FF2B5EF4-FFF2-40B4-BE49-F238E27FC236}">
                  <a16:creationId xmlns:a16="http://schemas.microsoft.com/office/drawing/2014/main" id="{5C0E4252-5205-4E04-BA01-485968D0E1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28" name="Graphic 8">
              <a:extLst>
                <a:ext uri="{FF2B5EF4-FFF2-40B4-BE49-F238E27FC236}">
                  <a16:creationId xmlns:a16="http://schemas.microsoft.com/office/drawing/2014/main" id="{33C9C7FF-253D-42C2-9961-64BDB7DD5C3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9" name="Graphic 8">
              <a:extLst>
                <a:ext uri="{FF2B5EF4-FFF2-40B4-BE49-F238E27FC236}">
                  <a16:creationId xmlns:a16="http://schemas.microsoft.com/office/drawing/2014/main" id="{7113AA0D-D774-4F4B-A1FA-46334C513F7A}"/>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64915E53-272A-4992-B6B6-9A6876AF53FE}"/>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2050" name="Picture 2" descr="579,733 Housing market Images, Stock Photos &amp; Vectors | Shutterstock">
            <a:extLst>
              <a:ext uri="{FF2B5EF4-FFF2-40B4-BE49-F238E27FC236}">
                <a16:creationId xmlns:a16="http://schemas.microsoft.com/office/drawing/2014/main" id="{4FFFFF17-128D-440E-957C-BC37749148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040" y="1575269"/>
            <a:ext cx="9260510" cy="6631568"/>
          </a:xfrm>
          <a:prstGeom prst="round2DiagRect">
            <a:avLst>
              <a:gd name="adj1" fmla="val 0"/>
              <a:gd name="adj2" fmla="val 2695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3430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31ADCEE-6BF6-4B01-8929-F5DE85908F72}"/>
              </a:ext>
            </a:extLst>
          </p:cNvPr>
          <p:cNvSpPr/>
          <p:nvPr/>
        </p:nvSpPr>
        <p:spPr>
          <a:xfrm>
            <a:off x="0" y="3124200"/>
            <a:ext cx="18288000" cy="4892298"/>
          </a:xfrm>
          <a:prstGeom prst="rect">
            <a:avLst/>
          </a:pr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4" name="TextBox 13">
            <a:extLst>
              <a:ext uri="{FF2B5EF4-FFF2-40B4-BE49-F238E27FC236}">
                <a16:creationId xmlns:a16="http://schemas.microsoft.com/office/drawing/2014/main" id="{C90FB9B7-D200-4D5F-9770-109E8E8BAC33}"/>
              </a:ext>
            </a:extLst>
          </p:cNvPr>
          <p:cNvSpPr txBox="1"/>
          <p:nvPr/>
        </p:nvSpPr>
        <p:spPr>
          <a:xfrm>
            <a:off x="3860097" y="692126"/>
            <a:ext cx="12201122" cy="923330"/>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Questions We Hope to Answer?</a:t>
            </a:r>
          </a:p>
        </p:txBody>
      </p:sp>
      <p:grpSp>
        <p:nvGrpSpPr>
          <p:cNvPr id="28" name="Graphic 8">
            <a:extLst>
              <a:ext uri="{FF2B5EF4-FFF2-40B4-BE49-F238E27FC236}">
                <a16:creationId xmlns:a16="http://schemas.microsoft.com/office/drawing/2014/main" id="{08F1C89B-80B4-4EEB-A66F-0560EABE897A}"/>
              </a:ext>
            </a:extLst>
          </p:cNvPr>
          <p:cNvGrpSpPr/>
          <p:nvPr/>
        </p:nvGrpSpPr>
        <p:grpSpPr>
          <a:xfrm>
            <a:off x="-640860" y="-678508"/>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29" name="Graphic 8">
              <a:extLst>
                <a:ext uri="{FF2B5EF4-FFF2-40B4-BE49-F238E27FC236}">
                  <a16:creationId xmlns:a16="http://schemas.microsoft.com/office/drawing/2014/main" id="{5455AB96-6914-4F79-9B20-2AA3B24D0B04}"/>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75D5AFB6-4323-488A-BF4D-6D8B7A8680AD}"/>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1" name="Graphic 8">
              <a:extLst>
                <a:ext uri="{FF2B5EF4-FFF2-40B4-BE49-F238E27FC236}">
                  <a16:creationId xmlns:a16="http://schemas.microsoft.com/office/drawing/2014/main" id="{3AE6D453-8514-4D1E-8F0F-5FBAD8F40538}"/>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DBB9DCC0-78C7-4C12-985C-8EFA0A5103A3}"/>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4A2E44EC-CB3D-46E8-9E3D-4AC44E2ABCA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EA60EB5A-DC83-4F21-97A9-06D659963849}"/>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FC9A7D2E-6E44-4E76-9CEA-9E0E906A05E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1CDA9E0F-BD9E-48BF-AF58-058E4BBC81DD}"/>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4" name="Picture Placeholder 3">
            <a:extLst>
              <a:ext uri="{FF2B5EF4-FFF2-40B4-BE49-F238E27FC236}">
                <a16:creationId xmlns:a16="http://schemas.microsoft.com/office/drawing/2014/main" id="{00E50FFF-A99D-4458-9333-2B26A4383A87}"/>
              </a:ext>
            </a:extLst>
          </p:cNvPr>
          <p:cNvSpPr>
            <a:spLocks noGrp="1"/>
          </p:cNvSpPr>
          <p:nvPr>
            <p:ph type="pic" sz="quarter" idx="10"/>
          </p:nvPr>
        </p:nvSpPr>
        <p:spPr/>
      </p:sp>
      <p:pic>
        <p:nvPicPr>
          <p:cNvPr id="1026" name="Picture 2" descr="Top 4 Influential Housing Market Factors">
            <a:extLst>
              <a:ext uri="{FF2B5EF4-FFF2-40B4-BE49-F238E27FC236}">
                <a16:creationId xmlns:a16="http://schemas.microsoft.com/office/drawing/2014/main" id="{CFD72785-1D34-4C7A-BB53-A94BDB4742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85675"/>
            <a:ext cx="18148515" cy="5630823"/>
          </a:xfrm>
          <a:prstGeom prst="rect">
            <a:avLst/>
          </a:prstGeom>
          <a:noFill/>
          <a:extLst>
            <a:ext uri="{909E8E84-426E-40DD-AFC4-6F175D3DCCD1}">
              <a14:hiddenFill xmlns:a14="http://schemas.microsoft.com/office/drawing/2010/main">
                <a:solidFill>
                  <a:srgbClr val="FFFFFF"/>
                </a:solidFill>
              </a14:hiddenFill>
            </a:ext>
          </a:extLst>
        </p:spPr>
      </p:pic>
      <p:sp>
        <p:nvSpPr>
          <p:cNvPr id="16" name="Snip Same Side Corner Rectangle 5">
            <a:extLst>
              <a:ext uri="{FF2B5EF4-FFF2-40B4-BE49-F238E27FC236}">
                <a16:creationId xmlns:a16="http://schemas.microsoft.com/office/drawing/2014/main" id="{45DB7985-2629-404C-BA14-8461273A991A}"/>
              </a:ext>
            </a:extLst>
          </p:cNvPr>
          <p:cNvSpPr/>
          <p:nvPr/>
        </p:nvSpPr>
        <p:spPr>
          <a:xfrm flipV="1">
            <a:off x="983717" y="8219680"/>
            <a:ext cx="5230136" cy="1878519"/>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nvGrpSpPr>
          <p:cNvPr id="38" name="Group 37">
            <a:extLst>
              <a:ext uri="{FF2B5EF4-FFF2-40B4-BE49-F238E27FC236}">
                <a16:creationId xmlns:a16="http://schemas.microsoft.com/office/drawing/2014/main" id="{E51E0C00-F3BC-478A-A30F-7605DE7D9309}"/>
              </a:ext>
            </a:extLst>
          </p:cNvPr>
          <p:cNvGrpSpPr/>
          <p:nvPr/>
        </p:nvGrpSpPr>
        <p:grpSpPr>
          <a:xfrm>
            <a:off x="1077794" y="8114145"/>
            <a:ext cx="4839566" cy="944281"/>
            <a:chOff x="718529" y="4878166"/>
            <a:chExt cx="3226377" cy="882292"/>
          </a:xfrm>
        </p:grpSpPr>
        <p:sp>
          <p:nvSpPr>
            <p:cNvPr id="19" name="TextBox 18">
              <a:extLst>
                <a:ext uri="{FF2B5EF4-FFF2-40B4-BE49-F238E27FC236}">
                  <a16:creationId xmlns:a16="http://schemas.microsoft.com/office/drawing/2014/main" id="{D3187004-6969-4FE5-8146-5EF17EF18E24}"/>
                </a:ext>
              </a:extLst>
            </p:cNvPr>
            <p:cNvSpPr txBox="1"/>
            <p:nvPr/>
          </p:nvSpPr>
          <p:spPr>
            <a:xfrm>
              <a:off x="744711" y="4923819"/>
              <a:ext cx="1731789" cy="348813"/>
            </a:xfrm>
            <a:prstGeom prst="rect">
              <a:avLst/>
            </a:prstGeom>
            <a:noFill/>
          </p:spPr>
          <p:txBody>
            <a:bodyPr wrap="square" rtlCol="0">
              <a:spAutoFit/>
            </a:bodyPr>
            <a:lstStyle/>
            <a:p>
              <a:r>
                <a:rPr lang="en-US" sz="2800" b="1" dirty="0"/>
                <a:t>Prime Rate</a:t>
              </a:r>
            </a:p>
          </p:txBody>
        </p:sp>
        <p:sp>
          <p:nvSpPr>
            <p:cNvPr id="20" name="TextBox 19">
              <a:extLst>
                <a:ext uri="{FF2B5EF4-FFF2-40B4-BE49-F238E27FC236}">
                  <a16:creationId xmlns:a16="http://schemas.microsoft.com/office/drawing/2014/main" id="{DF0DBA73-FE33-4DE6-8D58-97692D3FC6E8}"/>
                </a:ext>
              </a:extLst>
            </p:cNvPr>
            <p:cNvSpPr txBox="1"/>
            <p:nvPr/>
          </p:nvSpPr>
          <p:spPr>
            <a:xfrm>
              <a:off x="718529" y="4878166"/>
              <a:ext cx="3226377" cy="882292"/>
            </a:xfrm>
            <a:prstGeom prst="rect">
              <a:avLst/>
            </a:prstGeom>
            <a:noFill/>
          </p:spPr>
          <p:txBody>
            <a:bodyPr wrap="square" rtlCol="0">
              <a:spAutoFit/>
            </a:bodyPr>
            <a:lstStyle/>
            <a:p>
              <a:r>
                <a:rPr lang="en-US" sz="3200" b="1" dirty="0"/>
                <a:t> </a:t>
              </a:r>
            </a:p>
            <a:p>
              <a:pPr algn="l"/>
              <a:r>
                <a:rPr lang="en-US" sz="2400" b="0" i="0" dirty="0">
                  <a:solidFill>
                    <a:srgbClr val="24292F"/>
                  </a:solidFill>
                  <a:effectLst/>
                </a:rPr>
                <a:t>How does Prime Rate affect home value?</a:t>
              </a:r>
            </a:p>
          </p:txBody>
        </p:sp>
      </p:grpSp>
      <p:sp>
        <p:nvSpPr>
          <p:cNvPr id="17" name="Snip Same Side Corner Rectangle 5">
            <a:extLst>
              <a:ext uri="{FF2B5EF4-FFF2-40B4-BE49-F238E27FC236}">
                <a16:creationId xmlns:a16="http://schemas.microsoft.com/office/drawing/2014/main" id="{54C7A056-3A20-4E7D-A7E8-9229A6082B7B}"/>
              </a:ext>
            </a:extLst>
          </p:cNvPr>
          <p:cNvSpPr/>
          <p:nvPr/>
        </p:nvSpPr>
        <p:spPr>
          <a:xfrm flipV="1">
            <a:off x="6528932" y="8248978"/>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39" name="Group 38">
            <a:extLst>
              <a:ext uri="{FF2B5EF4-FFF2-40B4-BE49-F238E27FC236}">
                <a16:creationId xmlns:a16="http://schemas.microsoft.com/office/drawing/2014/main" id="{1D9DF096-B169-40EC-ABDF-B1FAA5113DFE}"/>
              </a:ext>
            </a:extLst>
          </p:cNvPr>
          <p:cNvGrpSpPr/>
          <p:nvPr/>
        </p:nvGrpSpPr>
        <p:grpSpPr>
          <a:xfrm>
            <a:off x="6686116" y="8114149"/>
            <a:ext cx="4839566" cy="1673792"/>
            <a:chOff x="4457410" y="4923819"/>
            <a:chExt cx="3226377" cy="1115861"/>
          </a:xfrm>
        </p:grpSpPr>
        <p:sp>
          <p:nvSpPr>
            <p:cNvPr id="23" name="TextBox 22">
              <a:extLst>
                <a:ext uri="{FF2B5EF4-FFF2-40B4-BE49-F238E27FC236}">
                  <a16:creationId xmlns:a16="http://schemas.microsoft.com/office/drawing/2014/main" id="{A841B7AC-5D12-43CE-867E-2C2BDBF26884}"/>
                </a:ext>
              </a:extLst>
            </p:cNvPr>
            <p:cNvSpPr txBox="1"/>
            <p:nvPr/>
          </p:nvSpPr>
          <p:spPr>
            <a:xfrm>
              <a:off x="4457410" y="4923819"/>
              <a:ext cx="1731789" cy="389850"/>
            </a:xfrm>
            <a:prstGeom prst="rect">
              <a:avLst/>
            </a:prstGeom>
            <a:noFill/>
          </p:spPr>
          <p:txBody>
            <a:bodyPr wrap="square" rtlCol="0">
              <a:spAutoFit/>
            </a:bodyPr>
            <a:lstStyle/>
            <a:p>
              <a:r>
                <a:rPr lang="en-US" sz="3200" b="1" dirty="0"/>
                <a:t>School Rank</a:t>
              </a:r>
            </a:p>
          </p:txBody>
        </p:sp>
        <p:sp>
          <p:nvSpPr>
            <p:cNvPr id="24" name="TextBox 23">
              <a:extLst>
                <a:ext uri="{FF2B5EF4-FFF2-40B4-BE49-F238E27FC236}">
                  <a16:creationId xmlns:a16="http://schemas.microsoft.com/office/drawing/2014/main" id="{701DD683-BAB3-4DF4-B0EC-E9C337E67AA9}"/>
                </a:ext>
              </a:extLst>
            </p:cNvPr>
            <p:cNvSpPr txBox="1"/>
            <p:nvPr/>
          </p:nvSpPr>
          <p:spPr>
            <a:xfrm>
              <a:off x="4457410" y="4993240"/>
              <a:ext cx="3226377" cy="1046440"/>
            </a:xfrm>
            <a:prstGeom prst="rect">
              <a:avLst/>
            </a:prstGeom>
            <a:noFill/>
          </p:spPr>
          <p:txBody>
            <a:bodyPr wrap="square" rtlCol="0">
              <a:spAutoFit/>
            </a:bodyPr>
            <a:lstStyle/>
            <a:p>
              <a:r>
                <a:rPr lang="en-US" sz="2400" b="1" dirty="0"/>
                <a:t> </a:t>
              </a:r>
            </a:p>
            <a:p>
              <a:r>
                <a:rPr lang="en-US" sz="2400" b="0" i="0" dirty="0">
                  <a:solidFill>
                    <a:srgbClr val="24292F"/>
                  </a:solidFill>
                  <a:effectLst/>
                </a:rPr>
                <a:t>Does the rating of schools affect the home price? If so, how?</a:t>
              </a:r>
            </a:p>
            <a:p>
              <a:endParaRPr lang="en-US" sz="2400" b="1" dirty="0"/>
            </a:p>
          </p:txBody>
        </p:sp>
      </p:grpSp>
      <p:sp>
        <p:nvSpPr>
          <p:cNvPr id="18" name="Snip Same Side Corner Rectangle 5">
            <a:extLst>
              <a:ext uri="{FF2B5EF4-FFF2-40B4-BE49-F238E27FC236}">
                <a16:creationId xmlns:a16="http://schemas.microsoft.com/office/drawing/2014/main" id="{912E7101-B4E5-437E-80D4-96EDC433A774}"/>
              </a:ext>
            </a:extLst>
          </p:cNvPr>
          <p:cNvSpPr/>
          <p:nvPr/>
        </p:nvSpPr>
        <p:spPr>
          <a:xfrm flipV="1">
            <a:off x="12074147" y="8248978"/>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40" name="Group 39">
            <a:extLst>
              <a:ext uri="{FF2B5EF4-FFF2-40B4-BE49-F238E27FC236}">
                <a16:creationId xmlns:a16="http://schemas.microsoft.com/office/drawing/2014/main" id="{C9C0C5E0-CC1E-47AC-BD25-50811FA103C9}"/>
              </a:ext>
            </a:extLst>
          </p:cNvPr>
          <p:cNvGrpSpPr/>
          <p:nvPr/>
        </p:nvGrpSpPr>
        <p:grpSpPr>
          <a:xfrm>
            <a:off x="12236119" y="8114149"/>
            <a:ext cx="5068164" cy="2093735"/>
            <a:chOff x="8157412" y="4923819"/>
            <a:chExt cx="3226377" cy="1395823"/>
          </a:xfrm>
        </p:grpSpPr>
        <p:sp>
          <p:nvSpPr>
            <p:cNvPr id="26" name="TextBox 25">
              <a:extLst>
                <a:ext uri="{FF2B5EF4-FFF2-40B4-BE49-F238E27FC236}">
                  <a16:creationId xmlns:a16="http://schemas.microsoft.com/office/drawing/2014/main" id="{CC0AFE4B-6441-49D7-8883-FD012AA93F69}"/>
                </a:ext>
              </a:extLst>
            </p:cNvPr>
            <p:cNvSpPr txBox="1"/>
            <p:nvPr/>
          </p:nvSpPr>
          <p:spPr>
            <a:xfrm>
              <a:off x="8157412" y="4923819"/>
              <a:ext cx="2836052" cy="389850"/>
            </a:xfrm>
            <a:prstGeom prst="rect">
              <a:avLst/>
            </a:prstGeom>
            <a:noFill/>
          </p:spPr>
          <p:txBody>
            <a:bodyPr wrap="square" rtlCol="0">
              <a:spAutoFit/>
            </a:bodyPr>
            <a:lstStyle/>
            <a:p>
              <a:r>
                <a:rPr lang="en-US" sz="3200" b="1" dirty="0"/>
                <a:t>Future price prediction</a:t>
              </a:r>
            </a:p>
          </p:txBody>
        </p:sp>
        <p:sp>
          <p:nvSpPr>
            <p:cNvPr id="27" name="TextBox 26">
              <a:extLst>
                <a:ext uri="{FF2B5EF4-FFF2-40B4-BE49-F238E27FC236}">
                  <a16:creationId xmlns:a16="http://schemas.microsoft.com/office/drawing/2014/main" id="{ED828023-81F1-4B74-B9B0-EA3397528116}"/>
                </a:ext>
              </a:extLst>
            </p:cNvPr>
            <p:cNvSpPr txBox="1"/>
            <p:nvPr/>
          </p:nvSpPr>
          <p:spPr>
            <a:xfrm>
              <a:off x="8157412" y="5273202"/>
              <a:ext cx="3226377" cy="1046440"/>
            </a:xfrm>
            <a:prstGeom prst="rect">
              <a:avLst/>
            </a:prstGeom>
            <a:noFill/>
          </p:spPr>
          <p:txBody>
            <a:bodyPr wrap="square" rtlCol="0">
              <a:spAutoFit/>
            </a:bodyPr>
            <a:lstStyle/>
            <a:p>
              <a:r>
                <a:rPr lang="en" sz="2400" dirty="0"/>
                <a:t> if the property buyers/sellers are interested in accurately priced and is on an up- or down- trend in upcoming years?</a:t>
              </a:r>
              <a:endParaRPr lang="en-US" sz="2400" b="1" dirty="0"/>
            </a:p>
          </p:txBody>
        </p:sp>
      </p:grpSp>
    </p:spTree>
    <p:extLst>
      <p:ext uri="{BB962C8B-B14F-4D97-AF65-F5344CB8AC3E}">
        <p14:creationId xmlns:p14="http://schemas.microsoft.com/office/powerpoint/2010/main" val="3883729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engineering drawing&#10;&#10;Description automatically generated">
            <a:extLst>
              <a:ext uri="{FF2B5EF4-FFF2-40B4-BE49-F238E27FC236}">
                <a16:creationId xmlns:a16="http://schemas.microsoft.com/office/drawing/2014/main" id="{5294DB87-AAA0-7B7A-5BA3-39C2F93888C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9412" b="-1"/>
          <a:stretch/>
        </p:blipFill>
        <p:spPr>
          <a:xfrm>
            <a:off x="7229437" y="15"/>
            <a:ext cx="10709847" cy="10286985"/>
          </a:xfrm>
          <a:prstGeom prst="rect">
            <a:avLst/>
          </a:prstGeom>
        </p:spPr>
      </p:pic>
      <p:sp>
        <p:nvSpPr>
          <p:cNvPr id="2" name="Title 1">
            <a:extLst>
              <a:ext uri="{FF2B5EF4-FFF2-40B4-BE49-F238E27FC236}">
                <a16:creationId xmlns:a16="http://schemas.microsoft.com/office/drawing/2014/main" id="{AC04D9E1-CE32-B4E3-140A-05EAAC60C3C1}"/>
              </a:ext>
            </a:extLst>
          </p:cNvPr>
          <p:cNvSpPr>
            <a:spLocks noGrp="1"/>
          </p:cNvSpPr>
          <p:nvPr>
            <p:ph type="title"/>
          </p:nvPr>
        </p:nvSpPr>
        <p:spPr>
          <a:xfrm>
            <a:off x="857734" y="547688"/>
            <a:ext cx="4299962" cy="2849868"/>
          </a:xfrm>
        </p:spPr>
        <p:txBody>
          <a:bodyPr>
            <a:normAutofit/>
          </a:bodyPr>
          <a:lstStyle/>
          <a:p>
            <a:r>
              <a:rPr lang="en-US" sz="5250" b="1">
                <a:latin typeface="-apple-system"/>
              </a:rPr>
              <a:t>Data Sources</a:t>
            </a:r>
            <a:br>
              <a:rPr lang="en-US" sz="5250" b="1">
                <a:latin typeface="-apple-system"/>
              </a:rPr>
            </a:br>
            <a:endParaRPr lang="en-US" sz="5250"/>
          </a:p>
        </p:txBody>
      </p:sp>
      <p:sp>
        <p:nvSpPr>
          <p:cNvPr id="3" name="Content Placeholder 2">
            <a:extLst>
              <a:ext uri="{FF2B5EF4-FFF2-40B4-BE49-F238E27FC236}">
                <a16:creationId xmlns:a16="http://schemas.microsoft.com/office/drawing/2014/main" id="{590D930A-F077-5F11-A410-92C2553F55DB}"/>
              </a:ext>
            </a:extLst>
          </p:cNvPr>
          <p:cNvSpPr>
            <a:spLocks noGrp="1"/>
          </p:cNvSpPr>
          <p:nvPr>
            <p:ph idx="1"/>
          </p:nvPr>
        </p:nvSpPr>
        <p:spPr>
          <a:xfrm>
            <a:off x="277069" y="2419711"/>
            <a:ext cx="6952368" cy="6845735"/>
          </a:xfrm>
        </p:spPr>
        <p:txBody>
          <a:bodyPr>
            <a:normAutofit/>
          </a:bodyPr>
          <a:lstStyle/>
          <a:p>
            <a:pPr marL="0" indent="0">
              <a:buNone/>
            </a:pPr>
            <a:r>
              <a:rPr lang="en-US" sz="2400" b="1" dirty="0">
                <a:solidFill>
                  <a:schemeClr val="dk1"/>
                </a:solidFill>
              </a:rPr>
              <a:t>Primary data source:</a:t>
            </a:r>
            <a:endParaRPr lang="en-US" sz="2550" b="1" dirty="0">
              <a:latin typeface="-apple-system"/>
            </a:endParaRPr>
          </a:p>
          <a:p>
            <a:pPr>
              <a:buFont typeface="Arial" panose="020B0604020202020204" pitchFamily="34" charset="0"/>
              <a:buChar char="•"/>
            </a:pPr>
            <a:r>
              <a:rPr lang="en-US" sz="2550" dirty="0">
                <a:latin typeface="-apple-system"/>
              </a:rPr>
              <a:t>Kaggle: </a:t>
            </a:r>
            <a:r>
              <a:rPr lang="en-US" sz="2550" dirty="0">
                <a:latin typeface="-apple-system"/>
                <a:hlinkClick r:id="rId4"/>
              </a:rPr>
              <a:t>Preparing the D.C. Real Property Dataset</a:t>
            </a:r>
            <a:endParaRPr lang="en-US" sz="2550" dirty="0">
              <a:latin typeface="-apple-system"/>
            </a:endParaRPr>
          </a:p>
          <a:p>
            <a:r>
              <a:rPr lang="en-US" sz="2800" dirty="0">
                <a:solidFill>
                  <a:schemeClr val="dk1"/>
                </a:solidFill>
              </a:rPr>
              <a:t>Summary of residential and condominium datasets provided by the DC Geographic Information Service with historical Sales of the Real-estate data.</a:t>
            </a:r>
            <a:endParaRPr lang="en-US" sz="4000" dirty="0">
              <a:solidFill>
                <a:schemeClr val="dk1"/>
              </a:solidFill>
            </a:endParaRPr>
          </a:p>
          <a:p>
            <a:pPr marL="0" indent="0">
              <a:buNone/>
            </a:pPr>
            <a:r>
              <a:rPr lang="en-US" sz="2550" b="1" dirty="0">
                <a:latin typeface="-apple-system"/>
              </a:rPr>
              <a:t>Complementary Data Sources:</a:t>
            </a:r>
          </a:p>
          <a:p>
            <a:pPr>
              <a:buFont typeface="Arial" panose="020B0604020202020204" pitchFamily="34" charset="0"/>
              <a:buChar char="•"/>
            </a:pPr>
            <a:r>
              <a:rPr lang="en-US" sz="2550" dirty="0">
                <a:latin typeface="-apple-system"/>
              </a:rPr>
              <a:t>SchoolDigger.com: </a:t>
            </a:r>
            <a:r>
              <a:rPr lang="en-US" sz="2550" dirty="0">
                <a:latin typeface="-apple-system"/>
                <a:hlinkClick r:id="rId5"/>
              </a:rPr>
              <a:t>District of Columbia High School Rankings</a:t>
            </a:r>
            <a:r>
              <a:rPr lang="en-US" sz="2550" dirty="0">
                <a:latin typeface="-apple-system"/>
              </a:rPr>
              <a:t>  -</a:t>
            </a:r>
            <a:r>
              <a:rPr lang="en-US" sz="2800" dirty="0">
                <a:solidFill>
                  <a:schemeClr val="dk1"/>
                </a:solidFill>
              </a:rPr>
              <a:t>Ranked list of schools in Washington, DC</a:t>
            </a:r>
          </a:p>
          <a:p>
            <a:pPr>
              <a:buFont typeface="Arial" panose="020B0604020202020204" pitchFamily="34" charset="0"/>
              <a:buChar char="•"/>
            </a:pPr>
            <a:r>
              <a:rPr lang="en-US" sz="2550" dirty="0">
                <a:latin typeface="-apple-system"/>
              </a:rPr>
              <a:t>DC Public Schools: </a:t>
            </a:r>
            <a:r>
              <a:rPr lang="en-US" sz="2550" dirty="0">
                <a:latin typeface="-apple-system"/>
                <a:hlinkClick r:id="rId6"/>
              </a:rPr>
              <a:t>School List</a:t>
            </a:r>
            <a:endParaRPr lang="en-US" sz="2550" dirty="0">
              <a:latin typeface="-apple-system"/>
            </a:endParaRPr>
          </a:p>
          <a:p>
            <a:pPr>
              <a:buFont typeface="Arial" panose="020B0604020202020204" pitchFamily="34" charset="0"/>
              <a:buChar char="•"/>
            </a:pPr>
            <a:r>
              <a:rPr lang="en-US" sz="2550" dirty="0">
                <a:latin typeface="-apple-system"/>
              </a:rPr>
              <a:t>FRED Economic Data: </a:t>
            </a:r>
            <a:r>
              <a:rPr lang="en-US" sz="2550" dirty="0">
                <a:latin typeface="-apple-system"/>
                <a:hlinkClick r:id="rId7"/>
              </a:rPr>
              <a:t>Bank Prime Loan Rate Changes: Historical Dates of Changes and Rates (PRIME)</a:t>
            </a:r>
            <a:endParaRPr lang="en-US" sz="2550" dirty="0">
              <a:latin typeface="-apple-system"/>
            </a:endParaRPr>
          </a:p>
          <a:p>
            <a:endParaRPr lang="en-US" sz="2550" dirty="0"/>
          </a:p>
        </p:txBody>
      </p:sp>
      <p:sp>
        <p:nvSpPr>
          <p:cNvPr id="6" name="TextBox 5">
            <a:extLst>
              <a:ext uri="{FF2B5EF4-FFF2-40B4-BE49-F238E27FC236}">
                <a16:creationId xmlns:a16="http://schemas.microsoft.com/office/drawing/2014/main" id="{51808802-A4F6-0C75-2549-461E04120A96}"/>
              </a:ext>
            </a:extLst>
          </p:cNvPr>
          <p:cNvSpPr txBox="1"/>
          <p:nvPr/>
        </p:nvSpPr>
        <p:spPr>
          <a:xfrm>
            <a:off x="12436597" y="9986918"/>
            <a:ext cx="3565400" cy="253916"/>
          </a:xfrm>
          <a:prstGeom prst="rect">
            <a:avLst/>
          </a:prstGeom>
          <a:solidFill>
            <a:srgbClr val="000000"/>
          </a:solidFill>
        </p:spPr>
        <p:txBody>
          <a:bodyPr wrap="none" rtlCol="0">
            <a:spAutoFit/>
          </a:bodyPr>
          <a:lstStyle/>
          <a:p>
            <a:pPr algn="r">
              <a:spcAft>
                <a:spcPts val="900"/>
              </a:spcAft>
            </a:pPr>
            <a:r>
              <a:rPr lang="en-US" sz="1050">
                <a:solidFill>
                  <a:srgbClr val="FFFFFF"/>
                </a:solidFill>
                <a:hlinkClick r:id="rId3" tooltip="https://technofaq.org/posts/2020/02/real-estate-technology-trends-to-watch-in-2020/">
                  <a:extLst>
                    <a:ext uri="{A12FA001-AC4F-418D-AE19-62706E023703}">
                      <ahyp:hlinkClr xmlns:ahyp="http://schemas.microsoft.com/office/drawing/2018/hyperlinkcolor" val="tx"/>
                    </a:ext>
                  </a:extLst>
                </a:hlinkClick>
              </a:rPr>
              <a:t>This Photo</a:t>
            </a:r>
            <a:r>
              <a:rPr lang="en-US" sz="1050">
                <a:solidFill>
                  <a:srgbClr val="FFFFFF"/>
                </a:solidFill>
              </a:rPr>
              <a:t> by Unknown Author is licensed under </a:t>
            </a:r>
            <a:r>
              <a:rPr lang="en-US" sz="1050">
                <a:solidFill>
                  <a:srgbClr val="FFFFFF"/>
                </a:solidFill>
                <a:hlinkClick r:id="rId8" tooltip="https://creativecommons.org/licenses/by-nc-sa/3.0/">
                  <a:extLst>
                    <a:ext uri="{A12FA001-AC4F-418D-AE19-62706E023703}">
                      <ahyp:hlinkClr xmlns:ahyp="http://schemas.microsoft.com/office/drawing/2018/hyperlinkcolor" val="tx"/>
                    </a:ext>
                  </a:extLst>
                </a:hlinkClick>
              </a:rPr>
              <a:t>CC BY-SA-NC</a:t>
            </a:r>
            <a:endParaRPr lang="en-US" sz="1050">
              <a:solidFill>
                <a:srgbClr val="FFFFFF"/>
              </a:solidFill>
            </a:endParaRPr>
          </a:p>
        </p:txBody>
      </p:sp>
    </p:spTree>
    <p:extLst>
      <p:ext uri="{BB962C8B-B14F-4D97-AF65-F5344CB8AC3E}">
        <p14:creationId xmlns:p14="http://schemas.microsoft.com/office/powerpoint/2010/main" val="670376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3353457" y="319818"/>
            <a:ext cx="11922748" cy="923330"/>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Technology Workflow for the project </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cxnSp>
        <p:nvCxnSpPr>
          <p:cNvPr id="86" name="Google Shape;213;p26">
            <a:extLst>
              <a:ext uri="{FF2B5EF4-FFF2-40B4-BE49-F238E27FC236}">
                <a16:creationId xmlns:a16="http://schemas.microsoft.com/office/drawing/2014/main" id="{3967B14A-CDFB-477A-9B49-CA96BF1DF44B}"/>
              </a:ext>
            </a:extLst>
          </p:cNvPr>
          <p:cNvCxnSpPr>
            <a:cxnSpLocks/>
          </p:cNvCxnSpPr>
          <p:nvPr/>
        </p:nvCxnSpPr>
        <p:spPr>
          <a:xfrm>
            <a:off x="5561127" y="3774403"/>
            <a:ext cx="548932" cy="0"/>
          </a:xfrm>
          <a:prstGeom prst="straightConnector1">
            <a:avLst/>
          </a:prstGeom>
          <a:noFill/>
          <a:ln w="19050" cap="flat" cmpd="sng">
            <a:solidFill>
              <a:schemeClr val="accent5"/>
            </a:solidFill>
            <a:prstDash val="solid"/>
            <a:round/>
            <a:headEnd type="none" w="med" len="med"/>
            <a:tailEnd type="stealth" w="med" len="med"/>
          </a:ln>
        </p:spPr>
      </p:cxnSp>
      <p:pic>
        <p:nvPicPr>
          <p:cNvPr id="87" name="Google Shape;215;p26">
            <a:extLst>
              <a:ext uri="{FF2B5EF4-FFF2-40B4-BE49-F238E27FC236}">
                <a16:creationId xmlns:a16="http://schemas.microsoft.com/office/drawing/2014/main" id="{C8AC7D04-7C7A-46EF-876B-F667109AEB09}"/>
              </a:ext>
            </a:extLst>
          </p:cNvPr>
          <p:cNvPicPr preferRelativeResize="0"/>
          <p:nvPr/>
        </p:nvPicPr>
        <p:blipFill>
          <a:blip r:embed="rId2">
            <a:alphaModFix/>
          </a:blip>
          <a:stretch>
            <a:fillRect/>
          </a:stretch>
        </p:blipFill>
        <p:spPr>
          <a:xfrm>
            <a:off x="3892165" y="3189072"/>
            <a:ext cx="1281047" cy="1200185"/>
          </a:xfrm>
          <a:prstGeom prst="rect">
            <a:avLst/>
          </a:prstGeom>
          <a:noFill/>
          <a:ln>
            <a:noFill/>
          </a:ln>
        </p:spPr>
      </p:pic>
      <p:pic>
        <p:nvPicPr>
          <p:cNvPr id="88" name="Google Shape;217;p26">
            <a:extLst>
              <a:ext uri="{FF2B5EF4-FFF2-40B4-BE49-F238E27FC236}">
                <a16:creationId xmlns:a16="http://schemas.microsoft.com/office/drawing/2014/main" id="{499EB398-0934-44FB-ADE1-CC9DEB203486}"/>
              </a:ext>
            </a:extLst>
          </p:cNvPr>
          <p:cNvPicPr preferRelativeResize="0"/>
          <p:nvPr/>
        </p:nvPicPr>
        <p:blipFill>
          <a:blip r:embed="rId3">
            <a:alphaModFix/>
          </a:blip>
          <a:stretch>
            <a:fillRect/>
          </a:stretch>
        </p:blipFill>
        <p:spPr>
          <a:xfrm>
            <a:off x="9021999" y="3195588"/>
            <a:ext cx="1415049" cy="1306293"/>
          </a:xfrm>
          <a:prstGeom prst="rect">
            <a:avLst/>
          </a:prstGeom>
          <a:noFill/>
          <a:ln>
            <a:noFill/>
          </a:ln>
        </p:spPr>
      </p:pic>
      <p:pic>
        <p:nvPicPr>
          <p:cNvPr id="89" name="Google Shape;218;p26">
            <a:extLst>
              <a:ext uri="{FF2B5EF4-FFF2-40B4-BE49-F238E27FC236}">
                <a16:creationId xmlns:a16="http://schemas.microsoft.com/office/drawing/2014/main" id="{2744F553-3AC8-4880-8A90-BB0E2D808DF0}"/>
              </a:ext>
            </a:extLst>
          </p:cNvPr>
          <p:cNvPicPr preferRelativeResize="0"/>
          <p:nvPr/>
        </p:nvPicPr>
        <p:blipFill>
          <a:blip r:embed="rId4">
            <a:alphaModFix/>
          </a:blip>
          <a:stretch>
            <a:fillRect/>
          </a:stretch>
        </p:blipFill>
        <p:spPr>
          <a:xfrm>
            <a:off x="6268623" y="3134851"/>
            <a:ext cx="1490561" cy="1333921"/>
          </a:xfrm>
          <a:prstGeom prst="rect">
            <a:avLst/>
          </a:prstGeom>
          <a:noFill/>
          <a:ln>
            <a:noFill/>
          </a:ln>
        </p:spPr>
      </p:pic>
      <p:pic>
        <p:nvPicPr>
          <p:cNvPr id="90" name="Google Shape;219;p26">
            <a:extLst>
              <a:ext uri="{FF2B5EF4-FFF2-40B4-BE49-F238E27FC236}">
                <a16:creationId xmlns:a16="http://schemas.microsoft.com/office/drawing/2014/main" id="{4B7D0E45-FC0C-4F95-AC1C-7B6215302600}"/>
              </a:ext>
            </a:extLst>
          </p:cNvPr>
          <p:cNvPicPr preferRelativeResize="0"/>
          <p:nvPr/>
        </p:nvPicPr>
        <p:blipFill>
          <a:blip r:embed="rId5">
            <a:alphaModFix/>
          </a:blip>
          <a:stretch>
            <a:fillRect/>
          </a:stretch>
        </p:blipFill>
        <p:spPr>
          <a:xfrm>
            <a:off x="11499301" y="3126601"/>
            <a:ext cx="1411180" cy="1324120"/>
          </a:xfrm>
          <a:prstGeom prst="rect">
            <a:avLst/>
          </a:prstGeom>
          <a:noFill/>
          <a:ln>
            <a:noFill/>
          </a:ln>
        </p:spPr>
      </p:pic>
      <p:pic>
        <p:nvPicPr>
          <p:cNvPr id="91" name="Google Shape;220;p26">
            <a:extLst>
              <a:ext uri="{FF2B5EF4-FFF2-40B4-BE49-F238E27FC236}">
                <a16:creationId xmlns:a16="http://schemas.microsoft.com/office/drawing/2014/main" id="{AD8E95A2-6D1D-4014-8EEB-628B4C06E48F}"/>
              </a:ext>
            </a:extLst>
          </p:cNvPr>
          <p:cNvPicPr preferRelativeResize="0"/>
          <p:nvPr/>
        </p:nvPicPr>
        <p:blipFill>
          <a:blip r:embed="rId6">
            <a:alphaModFix/>
          </a:blip>
          <a:stretch>
            <a:fillRect/>
          </a:stretch>
        </p:blipFill>
        <p:spPr>
          <a:xfrm>
            <a:off x="3812583" y="4860355"/>
            <a:ext cx="1418939" cy="1292472"/>
          </a:xfrm>
          <a:prstGeom prst="rect">
            <a:avLst/>
          </a:prstGeom>
          <a:noFill/>
          <a:ln>
            <a:noFill/>
          </a:ln>
        </p:spPr>
      </p:pic>
      <p:pic>
        <p:nvPicPr>
          <p:cNvPr id="92" name="Google Shape;221;p26">
            <a:extLst>
              <a:ext uri="{FF2B5EF4-FFF2-40B4-BE49-F238E27FC236}">
                <a16:creationId xmlns:a16="http://schemas.microsoft.com/office/drawing/2014/main" id="{DDCAA892-6659-4FB2-A6B2-B8F876167817}"/>
              </a:ext>
            </a:extLst>
          </p:cNvPr>
          <p:cNvPicPr preferRelativeResize="0"/>
          <p:nvPr/>
        </p:nvPicPr>
        <p:blipFill>
          <a:blip r:embed="rId7">
            <a:alphaModFix/>
          </a:blip>
          <a:stretch>
            <a:fillRect/>
          </a:stretch>
        </p:blipFill>
        <p:spPr>
          <a:xfrm>
            <a:off x="6285570" y="4976548"/>
            <a:ext cx="1565126" cy="1078350"/>
          </a:xfrm>
          <a:prstGeom prst="rect">
            <a:avLst/>
          </a:prstGeom>
          <a:noFill/>
          <a:ln>
            <a:noFill/>
          </a:ln>
        </p:spPr>
      </p:pic>
      <p:pic>
        <p:nvPicPr>
          <p:cNvPr id="93" name="Google Shape;222;p26">
            <a:extLst>
              <a:ext uri="{FF2B5EF4-FFF2-40B4-BE49-F238E27FC236}">
                <a16:creationId xmlns:a16="http://schemas.microsoft.com/office/drawing/2014/main" id="{BB944D00-D864-41A0-B1FD-2FDF9B349E4F}"/>
              </a:ext>
            </a:extLst>
          </p:cNvPr>
          <p:cNvPicPr preferRelativeResize="0"/>
          <p:nvPr/>
        </p:nvPicPr>
        <p:blipFill>
          <a:blip r:embed="rId8">
            <a:alphaModFix/>
          </a:blip>
          <a:stretch>
            <a:fillRect/>
          </a:stretch>
        </p:blipFill>
        <p:spPr>
          <a:xfrm>
            <a:off x="8873549" y="4964246"/>
            <a:ext cx="1751679" cy="1002254"/>
          </a:xfrm>
          <a:prstGeom prst="rect">
            <a:avLst/>
          </a:prstGeom>
          <a:noFill/>
          <a:ln>
            <a:noFill/>
          </a:ln>
        </p:spPr>
      </p:pic>
      <p:pic>
        <p:nvPicPr>
          <p:cNvPr id="94" name="Google Shape;223;p26">
            <a:extLst>
              <a:ext uri="{FF2B5EF4-FFF2-40B4-BE49-F238E27FC236}">
                <a16:creationId xmlns:a16="http://schemas.microsoft.com/office/drawing/2014/main" id="{6BD77436-51CD-4601-BB09-FFEA9039BC77}"/>
              </a:ext>
            </a:extLst>
          </p:cNvPr>
          <p:cNvPicPr preferRelativeResize="0"/>
          <p:nvPr/>
        </p:nvPicPr>
        <p:blipFill>
          <a:blip r:embed="rId9">
            <a:alphaModFix/>
          </a:blip>
          <a:stretch>
            <a:fillRect/>
          </a:stretch>
        </p:blipFill>
        <p:spPr>
          <a:xfrm>
            <a:off x="11572456" y="4858887"/>
            <a:ext cx="1418887" cy="1219452"/>
          </a:xfrm>
          <a:prstGeom prst="rect">
            <a:avLst/>
          </a:prstGeom>
          <a:noFill/>
          <a:ln>
            <a:noFill/>
          </a:ln>
        </p:spPr>
      </p:pic>
      <p:cxnSp>
        <p:nvCxnSpPr>
          <p:cNvPr id="95" name="Google Shape;224;p26">
            <a:extLst>
              <a:ext uri="{FF2B5EF4-FFF2-40B4-BE49-F238E27FC236}">
                <a16:creationId xmlns:a16="http://schemas.microsoft.com/office/drawing/2014/main" id="{F1BC8FFF-703D-419D-9D01-38114C4C3AB2}"/>
              </a:ext>
            </a:extLst>
          </p:cNvPr>
          <p:cNvCxnSpPr>
            <a:cxnSpLocks/>
          </p:cNvCxnSpPr>
          <p:nvPr/>
        </p:nvCxnSpPr>
        <p:spPr>
          <a:xfrm flipV="1">
            <a:off x="7967675" y="3775139"/>
            <a:ext cx="666409" cy="10122"/>
          </a:xfrm>
          <a:prstGeom prst="straightConnector1">
            <a:avLst/>
          </a:prstGeom>
          <a:noFill/>
          <a:ln w="19050" cap="flat" cmpd="sng">
            <a:solidFill>
              <a:schemeClr val="accent5"/>
            </a:solidFill>
            <a:prstDash val="solid"/>
            <a:round/>
            <a:headEnd type="none" w="med" len="med"/>
            <a:tailEnd type="stealth" w="med" len="med"/>
          </a:ln>
        </p:spPr>
      </p:cxnSp>
      <p:cxnSp>
        <p:nvCxnSpPr>
          <p:cNvPr id="96" name="Google Shape;225;p26">
            <a:extLst>
              <a:ext uri="{FF2B5EF4-FFF2-40B4-BE49-F238E27FC236}">
                <a16:creationId xmlns:a16="http://schemas.microsoft.com/office/drawing/2014/main" id="{A04C43D8-0867-490C-B005-3B6DD5846A6C}"/>
              </a:ext>
            </a:extLst>
          </p:cNvPr>
          <p:cNvCxnSpPr>
            <a:cxnSpLocks/>
            <a:stCxn id="88" idx="3"/>
          </p:cNvCxnSpPr>
          <p:nvPr/>
        </p:nvCxnSpPr>
        <p:spPr>
          <a:xfrm>
            <a:off x="10437048" y="3848735"/>
            <a:ext cx="923210" cy="0"/>
          </a:xfrm>
          <a:prstGeom prst="straightConnector1">
            <a:avLst/>
          </a:prstGeom>
          <a:noFill/>
          <a:ln w="19050" cap="flat" cmpd="sng">
            <a:solidFill>
              <a:schemeClr val="accent5"/>
            </a:solidFill>
            <a:prstDash val="solid"/>
            <a:round/>
            <a:headEnd type="none" w="med" len="med"/>
            <a:tailEnd type="stealth" w="med" len="med"/>
          </a:ln>
        </p:spPr>
      </p:cxnSp>
      <p:cxnSp>
        <p:nvCxnSpPr>
          <p:cNvPr id="97" name="Google Shape;226;p26">
            <a:extLst>
              <a:ext uri="{FF2B5EF4-FFF2-40B4-BE49-F238E27FC236}">
                <a16:creationId xmlns:a16="http://schemas.microsoft.com/office/drawing/2014/main" id="{3C812DD4-2184-410E-BAEE-D5A16A3019D9}"/>
              </a:ext>
            </a:extLst>
          </p:cNvPr>
          <p:cNvCxnSpPr>
            <a:cxnSpLocks/>
          </p:cNvCxnSpPr>
          <p:nvPr/>
        </p:nvCxnSpPr>
        <p:spPr>
          <a:xfrm flipV="1">
            <a:off x="5493799" y="5493093"/>
            <a:ext cx="529494" cy="10122"/>
          </a:xfrm>
          <a:prstGeom prst="straightConnector1">
            <a:avLst/>
          </a:prstGeom>
          <a:noFill/>
          <a:ln w="19050" cap="flat" cmpd="sng">
            <a:solidFill>
              <a:schemeClr val="accent5"/>
            </a:solidFill>
            <a:prstDash val="solid"/>
            <a:round/>
            <a:headEnd type="none" w="med" len="med"/>
            <a:tailEnd type="stealth" w="med" len="med"/>
          </a:ln>
        </p:spPr>
      </p:cxnSp>
      <p:cxnSp>
        <p:nvCxnSpPr>
          <p:cNvPr id="98" name="Google Shape;227;p26">
            <a:extLst>
              <a:ext uri="{FF2B5EF4-FFF2-40B4-BE49-F238E27FC236}">
                <a16:creationId xmlns:a16="http://schemas.microsoft.com/office/drawing/2014/main" id="{BA0E85DC-D592-4DE8-8C7D-1D24510D22DA}"/>
              </a:ext>
            </a:extLst>
          </p:cNvPr>
          <p:cNvCxnSpPr>
            <a:cxnSpLocks/>
          </p:cNvCxnSpPr>
          <p:nvPr/>
        </p:nvCxnSpPr>
        <p:spPr>
          <a:xfrm>
            <a:off x="10831495" y="5470031"/>
            <a:ext cx="641828" cy="0"/>
          </a:xfrm>
          <a:prstGeom prst="straightConnector1">
            <a:avLst/>
          </a:prstGeom>
          <a:noFill/>
          <a:ln w="19050" cap="flat" cmpd="sng">
            <a:solidFill>
              <a:schemeClr val="accent5"/>
            </a:solidFill>
            <a:prstDash val="solid"/>
            <a:round/>
            <a:headEnd type="none" w="med" len="med"/>
            <a:tailEnd type="stealth" w="med" len="med"/>
          </a:ln>
        </p:spPr>
      </p:cxnSp>
      <p:cxnSp>
        <p:nvCxnSpPr>
          <p:cNvPr id="99" name="Google Shape;228;p26">
            <a:extLst>
              <a:ext uri="{FF2B5EF4-FFF2-40B4-BE49-F238E27FC236}">
                <a16:creationId xmlns:a16="http://schemas.microsoft.com/office/drawing/2014/main" id="{3830DC0F-1D37-41DD-9BB1-3A391323FD43}"/>
              </a:ext>
            </a:extLst>
          </p:cNvPr>
          <p:cNvCxnSpPr>
            <a:cxnSpLocks/>
          </p:cNvCxnSpPr>
          <p:nvPr/>
        </p:nvCxnSpPr>
        <p:spPr>
          <a:xfrm>
            <a:off x="8112973" y="5493093"/>
            <a:ext cx="577099" cy="10122"/>
          </a:xfrm>
          <a:prstGeom prst="straightConnector1">
            <a:avLst/>
          </a:prstGeom>
          <a:noFill/>
          <a:ln w="19050" cap="flat" cmpd="sng">
            <a:solidFill>
              <a:schemeClr val="accent5"/>
            </a:solidFill>
            <a:prstDash val="solid"/>
            <a:round/>
            <a:headEnd type="none" w="med" len="med"/>
            <a:tailEnd type="stealth" w="med" len="med"/>
          </a:ln>
        </p:spPr>
      </p:cxnSp>
    </p:spTree>
    <p:extLst>
      <p:ext uri="{BB962C8B-B14F-4D97-AF65-F5344CB8AC3E}">
        <p14:creationId xmlns:p14="http://schemas.microsoft.com/office/powerpoint/2010/main" val="2523358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30" name="Graphic 8">
            <a:extLst>
              <a:ext uri="{FF2B5EF4-FFF2-40B4-BE49-F238E27FC236}">
                <a16:creationId xmlns:a16="http://schemas.microsoft.com/office/drawing/2014/main" id="{ACEDB51A-4A4F-4587-B216-4B3756D52D22}"/>
              </a:ext>
            </a:extLst>
          </p:cNvPr>
          <p:cNvGrpSpPr/>
          <p:nvPr/>
        </p:nvGrpSpPr>
        <p:grpSpPr>
          <a:xfrm>
            <a:off x="7005618" y="-120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1" name="Graphic 8">
              <a:extLst>
                <a:ext uri="{FF2B5EF4-FFF2-40B4-BE49-F238E27FC236}">
                  <a16:creationId xmlns:a16="http://schemas.microsoft.com/office/drawing/2014/main" id="{6814464F-CA0F-48AF-9202-74ACFF5BC2F4}"/>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A21A1672-3618-46ED-B53E-CC370AA41407}"/>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FA8E5FEC-EA05-41D8-AED8-B07CF812F4D8}"/>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2D9626CC-B04A-47C5-BC6C-6BE34D87DF9B}"/>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919536CB-6709-43BC-95C5-03E57268C67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4CA639DE-416D-4EA6-BF2B-1DD304B7217C}"/>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079C76C0-C272-4FCF-8964-577AD8AF3FF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A617317C-D124-4862-833D-856C7FC97414}"/>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15" name="Freeform: Shape 14">
            <a:extLst>
              <a:ext uri="{FF2B5EF4-FFF2-40B4-BE49-F238E27FC236}">
                <a16:creationId xmlns:a16="http://schemas.microsoft.com/office/drawing/2014/main" id="{0A25586E-7F06-4EA9-9B74-42589E78F5F1}"/>
              </a:ext>
            </a:extLst>
          </p:cNvPr>
          <p:cNvSpPr/>
          <p:nvPr/>
        </p:nvSpPr>
        <p:spPr>
          <a:xfrm>
            <a:off x="1" y="571500"/>
            <a:ext cx="5865080" cy="4022271"/>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86500" h="5363028">
                <a:moveTo>
                  <a:pt x="0" y="0"/>
                </a:moveTo>
                <a:lnTo>
                  <a:pt x="5330360" y="0"/>
                </a:lnTo>
                <a:lnTo>
                  <a:pt x="5330360" y="15819"/>
                </a:lnTo>
                <a:lnTo>
                  <a:pt x="6286500" y="604753"/>
                </a:lnTo>
                <a:lnTo>
                  <a:pt x="6286500" y="4758274"/>
                </a:lnTo>
                <a:lnTo>
                  <a:pt x="5330360" y="5347209"/>
                </a:lnTo>
                <a:lnTo>
                  <a:pt x="5330360" y="5363028"/>
                </a:lnTo>
                <a:lnTo>
                  <a:pt x="0" y="536302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6" name="Freeform: Shape 15">
            <a:extLst>
              <a:ext uri="{FF2B5EF4-FFF2-40B4-BE49-F238E27FC236}">
                <a16:creationId xmlns:a16="http://schemas.microsoft.com/office/drawing/2014/main" id="{9BE3216D-78CF-47E8-ABA2-732A463794FE}"/>
              </a:ext>
            </a:extLst>
          </p:cNvPr>
          <p:cNvSpPr/>
          <p:nvPr/>
        </p:nvSpPr>
        <p:spPr>
          <a:xfrm>
            <a:off x="1" y="5693231"/>
            <a:ext cx="5865080" cy="4022271"/>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86500" h="5363028">
                <a:moveTo>
                  <a:pt x="0" y="0"/>
                </a:moveTo>
                <a:lnTo>
                  <a:pt x="5330360" y="0"/>
                </a:lnTo>
                <a:lnTo>
                  <a:pt x="5330360" y="15819"/>
                </a:lnTo>
                <a:lnTo>
                  <a:pt x="6286500" y="604753"/>
                </a:lnTo>
                <a:lnTo>
                  <a:pt x="6286500" y="4758274"/>
                </a:lnTo>
                <a:lnTo>
                  <a:pt x="5330360" y="5347209"/>
                </a:lnTo>
                <a:lnTo>
                  <a:pt x="5330360" y="5363028"/>
                </a:lnTo>
                <a:lnTo>
                  <a:pt x="0" y="536302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7" name="TextBox 16">
            <a:extLst>
              <a:ext uri="{FF2B5EF4-FFF2-40B4-BE49-F238E27FC236}">
                <a16:creationId xmlns:a16="http://schemas.microsoft.com/office/drawing/2014/main" id="{DC753DEF-7878-4461-8BC3-61135F376F37}"/>
              </a:ext>
            </a:extLst>
          </p:cNvPr>
          <p:cNvSpPr txBox="1"/>
          <p:nvPr/>
        </p:nvSpPr>
        <p:spPr>
          <a:xfrm>
            <a:off x="7122573" y="83272"/>
            <a:ext cx="8900944"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Exploratory Data Analysis</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sp>
        <p:nvSpPr>
          <p:cNvPr id="24" name="Rectangle 23">
            <a:extLst>
              <a:ext uri="{FF2B5EF4-FFF2-40B4-BE49-F238E27FC236}">
                <a16:creationId xmlns:a16="http://schemas.microsoft.com/office/drawing/2014/main" id="{038B8617-5A94-4B2E-BFEE-BB61AC3B1C84}"/>
              </a:ext>
            </a:extLst>
          </p:cNvPr>
          <p:cNvSpPr/>
          <p:nvPr/>
        </p:nvSpPr>
        <p:spPr>
          <a:xfrm>
            <a:off x="6039238" y="2507758"/>
            <a:ext cx="11643455" cy="7434731"/>
          </a:xfrm>
          <a:prstGeom prst="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pic>
        <p:nvPicPr>
          <p:cNvPr id="46" name="Picture Placeholder 45" descr="A person using a computer&#10;&#10;Description automatically generated with low confidence">
            <a:extLst>
              <a:ext uri="{FF2B5EF4-FFF2-40B4-BE49-F238E27FC236}">
                <a16:creationId xmlns:a16="http://schemas.microsoft.com/office/drawing/2014/main" id="{518AC3FF-35C1-47F9-94E8-6371D081244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0117" b="10117"/>
          <a:stretch>
            <a:fillRect/>
          </a:stretch>
        </p:blipFill>
        <p:spPr>
          <a:xfrm>
            <a:off x="0" y="0"/>
            <a:ext cx="5678202" cy="10287000"/>
          </a:xfrm>
        </p:spPr>
      </p:pic>
      <p:sp>
        <p:nvSpPr>
          <p:cNvPr id="25" name="TextBox 24">
            <a:extLst>
              <a:ext uri="{FF2B5EF4-FFF2-40B4-BE49-F238E27FC236}">
                <a16:creationId xmlns:a16="http://schemas.microsoft.com/office/drawing/2014/main" id="{F13193ED-207F-4FE2-AEFF-D0EC57CE15F8}"/>
              </a:ext>
            </a:extLst>
          </p:cNvPr>
          <p:cNvSpPr txBox="1"/>
          <p:nvPr/>
        </p:nvSpPr>
        <p:spPr>
          <a:xfrm>
            <a:off x="7326691" y="900604"/>
            <a:ext cx="9817165" cy="523220"/>
          </a:xfrm>
          <a:prstGeom prst="rect">
            <a:avLst/>
          </a:prstGeom>
          <a:noFill/>
        </p:spPr>
        <p:txBody>
          <a:bodyPr wrap="square">
            <a:spAutoFit/>
          </a:bodyPr>
          <a:lstStyle/>
          <a:p>
            <a:pPr>
              <a:spcAft>
                <a:spcPts val="1600"/>
              </a:spcAft>
            </a:pPr>
            <a:r>
              <a:rPr lang="en-US" sz="2800" b="1" dirty="0">
                <a:solidFill>
                  <a:schemeClr val="bg1"/>
                </a:solidFill>
              </a:rPr>
              <a:t>Tools: </a:t>
            </a:r>
            <a:r>
              <a:rPr lang="en-US" sz="2800" dirty="0" err="1">
                <a:solidFill>
                  <a:schemeClr val="bg1"/>
                </a:solidFill>
              </a:rPr>
              <a:t>Jupyter</a:t>
            </a:r>
            <a:r>
              <a:rPr lang="en-US" sz="2800" dirty="0">
                <a:solidFill>
                  <a:schemeClr val="bg1"/>
                </a:solidFill>
              </a:rPr>
              <a:t> Notebook - Pandas, Matplotlib, </a:t>
            </a:r>
            <a:r>
              <a:rPr lang="en-US" sz="2800" dirty="0" err="1">
                <a:solidFill>
                  <a:schemeClr val="bg1"/>
                </a:solidFill>
              </a:rPr>
              <a:t>Numpy</a:t>
            </a:r>
            <a:r>
              <a:rPr lang="en-US" sz="2800" dirty="0">
                <a:solidFill>
                  <a:schemeClr val="bg1"/>
                </a:solidFill>
              </a:rPr>
              <a:t>, Seaborn</a:t>
            </a:r>
          </a:p>
        </p:txBody>
      </p:sp>
      <p:grpSp>
        <p:nvGrpSpPr>
          <p:cNvPr id="76" name="Google Shape;287;p48">
            <a:extLst>
              <a:ext uri="{FF2B5EF4-FFF2-40B4-BE49-F238E27FC236}">
                <a16:creationId xmlns:a16="http://schemas.microsoft.com/office/drawing/2014/main" id="{EAB18859-7191-4848-9B6F-66904C98D3B8}"/>
              </a:ext>
            </a:extLst>
          </p:cNvPr>
          <p:cNvGrpSpPr/>
          <p:nvPr/>
        </p:nvGrpSpPr>
        <p:grpSpPr>
          <a:xfrm>
            <a:off x="5990853" y="1816104"/>
            <a:ext cx="1554195" cy="3217636"/>
            <a:chOff x="0" y="1189989"/>
            <a:chExt cx="2214600" cy="3217636"/>
          </a:xfrm>
        </p:grpSpPr>
        <p:sp>
          <p:nvSpPr>
            <p:cNvPr id="77" name="Google Shape;288;p48">
              <a:extLst>
                <a:ext uri="{FF2B5EF4-FFF2-40B4-BE49-F238E27FC236}">
                  <a16:creationId xmlns:a16="http://schemas.microsoft.com/office/drawing/2014/main" id="{0E17098D-5A40-4D09-BFF1-15B86A228281}"/>
                </a:ext>
              </a:extLst>
            </p:cNvPr>
            <p:cNvSpPr/>
            <p:nvPr/>
          </p:nvSpPr>
          <p:spPr>
            <a:xfrm>
              <a:off x="0" y="1189989"/>
              <a:ext cx="2214600" cy="669000"/>
            </a:xfrm>
            <a:prstGeom prst="homePlate">
              <a:avLst>
                <a:gd name="adj" fmla="val 50000"/>
              </a:avLst>
            </a:prstGeom>
            <a:solidFill>
              <a:srgbClr val="0944A1"/>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Loaded Data</a:t>
              </a:r>
              <a:endParaRPr sz="2000">
                <a:solidFill>
                  <a:srgbClr val="FFFFFF"/>
                </a:solidFill>
                <a:latin typeface="Roboto"/>
                <a:ea typeface="Roboto"/>
                <a:cs typeface="Roboto"/>
                <a:sym typeface="Roboto"/>
              </a:endParaRPr>
            </a:p>
          </p:txBody>
        </p:sp>
        <p:sp>
          <p:nvSpPr>
            <p:cNvPr id="78" name="Google Shape;289;p48">
              <a:extLst>
                <a:ext uri="{FF2B5EF4-FFF2-40B4-BE49-F238E27FC236}">
                  <a16:creationId xmlns:a16="http://schemas.microsoft.com/office/drawing/2014/main" id="{1D6B21CA-2B97-4731-99AC-11B057F0B9FC}"/>
                </a:ext>
              </a:extLst>
            </p:cNvPr>
            <p:cNvSpPr txBox="1"/>
            <p:nvPr/>
          </p:nvSpPr>
          <p:spPr>
            <a:xfrm>
              <a:off x="295050" y="2057125"/>
              <a:ext cx="1624500" cy="2350500"/>
            </a:xfrm>
            <a:prstGeom prst="rect">
              <a:avLst/>
            </a:prstGeom>
            <a:noFill/>
            <a:ln>
              <a:noFill/>
            </a:ln>
          </p:spPr>
          <p:txBody>
            <a:bodyPr spcFirstLastPara="1" wrap="square" lIns="91425" tIns="91425" rIns="91425" bIns="91425" anchor="t" anchorCtr="0">
              <a:noAutofit/>
            </a:bodyPr>
            <a:lstStyle/>
            <a:p>
              <a:pPr>
                <a:lnSpc>
                  <a:spcPct val="115000"/>
                </a:lnSpc>
              </a:pPr>
              <a:endParaRPr sz="1200" dirty="0">
                <a:latin typeface="Roboto"/>
                <a:ea typeface="Roboto"/>
                <a:cs typeface="Roboto"/>
                <a:sym typeface="Roboto"/>
              </a:endParaRPr>
            </a:p>
          </p:txBody>
        </p:sp>
      </p:grpSp>
      <p:grpSp>
        <p:nvGrpSpPr>
          <p:cNvPr id="79" name="Google Shape;290;p48">
            <a:extLst>
              <a:ext uri="{FF2B5EF4-FFF2-40B4-BE49-F238E27FC236}">
                <a16:creationId xmlns:a16="http://schemas.microsoft.com/office/drawing/2014/main" id="{82FA008F-5B77-48BD-901A-A074AFB1C55E}"/>
              </a:ext>
            </a:extLst>
          </p:cNvPr>
          <p:cNvGrpSpPr/>
          <p:nvPr/>
        </p:nvGrpSpPr>
        <p:grpSpPr>
          <a:xfrm>
            <a:off x="7317738" y="1815890"/>
            <a:ext cx="2275949" cy="3019500"/>
            <a:chOff x="1838325" y="1189775"/>
            <a:chExt cx="2064000" cy="3019500"/>
          </a:xfrm>
        </p:grpSpPr>
        <p:sp>
          <p:nvSpPr>
            <p:cNvPr id="80" name="Google Shape;291;p48">
              <a:extLst>
                <a:ext uri="{FF2B5EF4-FFF2-40B4-BE49-F238E27FC236}">
                  <a16:creationId xmlns:a16="http://schemas.microsoft.com/office/drawing/2014/main" id="{C1AEF7D3-043C-43AD-B77E-7B3E75482915}"/>
                </a:ext>
              </a:extLst>
            </p:cNvPr>
            <p:cNvSpPr/>
            <p:nvPr/>
          </p:nvSpPr>
          <p:spPr>
            <a:xfrm>
              <a:off x="1838325" y="1189775"/>
              <a:ext cx="2064000" cy="669000"/>
            </a:xfrm>
            <a:prstGeom prst="chevron">
              <a:avLst>
                <a:gd name="adj" fmla="val 50000"/>
              </a:avLst>
            </a:prstGeom>
            <a:solidFill>
              <a:srgbClr val="0C58D3"/>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Created DataFrame</a:t>
              </a:r>
              <a:endParaRPr sz="2000">
                <a:solidFill>
                  <a:srgbClr val="FFFFFF"/>
                </a:solidFill>
                <a:latin typeface="Roboto"/>
                <a:ea typeface="Roboto"/>
                <a:cs typeface="Roboto"/>
                <a:sym typeface="Roboto"/>
              </a:endParaRPr>
            </a:p>
          </p:txBody>
        </p:sp>
        <p:sp>
          <p:nvSpPr>
            <p:cNvPr id="81" name="Google Shape;292;p48">
              <a:extLst>
                <a:ext uri="{FF2B5EF4-FFF2-40B4-BE49-F238E27FC236}">
                  <a16:creationId xmlns:a16="http://schemas.microsoft.com/office/drawing/2014/main" id="{497F7028-9BB1-4D51-950A-4CDA45254C48}"/>
                </a:ext>
              </a:extLst>
            </p:cNvPr>
            <p:cNvSpPr txBox="1"/>
            <p:nvPr/>
          </p:nvSpPr>
          <p:spPr>
            <a:xfrm>
              <a:off x="1892250" y="1858775"/>
              <a:ext cx="1870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Selected features that were most relevant to the analysis</a:t>
              </a:r>
              <a:endParaRPr sz="1400" dirty="0">
                <a:latin typeface="Roboto"/>
                <a:ea typeface="Roboto"/>
                <a:cs typeface="Roboto"/>
                <a:sym typeface="Roboto"/>
              </a:endParaRPr>
            </a:p>
          </p:txBody>
        </p:sp>
      </p:grpSp>
      <p:grpSp>
        <p:nvGrpSpPr>
          <p:cNvPr id="82" name="Google Shape;293;p48">
            <a:extLst>
              <a:ext uri="{FF2B5EF4-FFF2-40B4-BE49-F238E27FC236}">
                <a16:creationId xmlns:a16="http://schemas.microsoft.com/office/drawing/2014/main" id="{C8EE9155-46A6-45DE-85BE-0280ADC5F6FB}"/>
              </a:ext>
            </a:extLst>
          </p:cNvPr>
          <p:cNvGrpSpPr/>
          <p:nvPr/>
        </p:nvGrpSpPr>
        <p:grpSpPr>
          <a:xfrm>
            <a:off x="9275134" y="1815890"/>
            <a:ext cx="2630747" cy="3019500"/>
            <a:chOff x="3333405" y="1189775"/>
            <a:chExt cx="2074845" cy="3019500"/>
          </a:xfrm>
        </p:grpSpPr>
        <p:sp>
          <p:nvSpPr>
            <p:cNvPr id="83" name="Google Shape;294;p48">
              <a:extLst>
                <a:ext uri="{FF2B5EF4-FFF2-40B4-BE49-F238E27FC236}">
                  <a16:creationId xmlns:a16="http://schemas.microsoft.com/office/drawing/2014/main" id="{07A12334-67D4-4258-9F13-15CDE272ECD4}"/>
                </a:ext>
              </a:extLst>
            </p:cNvPr>
            <p:cNvSpPr/>
            <p:nvPr/>
          </p:nvSpPr>
          <p:spPr>
            <a:xfrm>
              <a:off x="3333405" y="1189775"/>
              <a:ext cx="2064000" cy="669000"/>
            </a:xfrm>
            <a:prstGeom prst="chevron">
              <a:avLst>
                <a:gd name="adj" fmla="val 50000"/>
              </a:avLst>
            </a:prstGeom>
            <a:solidFill>
              <a:srgbClr val="0D5DDF"/>
            </a:solidFill>
            <a:ln>
              <a:noFill/>
            </a:ln>
          </p:spPr>
          <p:txBody>
            <a:bodyPr spcFirstLastPara="1" wrap="square" lIns="91425" tIns="91425" rIns="91425" bIns="91425" anchor="ctr" anchorCtr="0">
              <a:noAutofit/>
            </a:bodyPr>
            <a:lstStyle/>
            <a:p>
              <a:pPr algn="ctr"/>
              <a:r>
                <a:rPr lang="en" sz="2000" dirty="0">
                  <a:solidFill>
                    <a:srgbClr val="FFFFFF"/>
                  </a:solidFill>
                  <a:latin typeface="Roboto"/>
                  <a:ea typeface="Roboto"/>
                  <a:cs typeface="Roboto"/>
                  <a:sym typeface="Roboto"/>
                </a:rPr>
                <a:t>Explored the Data</a:t>
              </a:r>
              <a:endParaRPr sz="2000" dirty="0">
                <a:solidFill>
                  <a:srgbClr val="FFFFFF"/>
                </a:solidFill>
                <a:latin typeface="Roboto"/>
                <a:ea typeface="Roboto"/>
                <a:cs typeface="Roboto"/>
                <a:sym typeface="Roboto"/>
              </a:endParaRPr>
            </a:p>
          </p:txBody>
        </p:sp>
        <p:sp>
          <p:nvSpPr>
            <p:cNvPr id="84" name="Google Shape;295;p48">
              <a:extLst>
                <a:ext uri="{FF2B5EF4-FFF2-40B4-BE49-F238E27FC236}">
                  <a16:creationId xmlns:a16="http://schemas.microsoft.com/office/drawing/2014/main" id="{11C5359D-9D76-47AD-994B-D9F48AA395C2}"/>
                </a:ext>
              </a:extLst>
            </p:cNvPr>
            <p:cNvSpPr txBox="1"/>
            <p:nvPr/>
          </p:nvSpPr>
          <p:spPr>
            <a:xfrm>
              <a:off x="3516750" y="1858775"/>
              <a:ext cx="1891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Used visualizations &amp; descriptive statistics. Determining data types, and value counts &amp; checked for null values.</a:t>
              </a:r>
              <a:endParaRPr sz="1400" dirty="0">
                <a:latin typeface="Roboto"/>
                <a:ea typeface="Roboto"/>
                <a:cs typeface="Roboto"/>
                <a:sym typeface="Roboto"/>
              </a:endParaRPr>
            </a:p>
          </p:txBody>
        </p:sp>
      </p:grpSp>
      <p:grpSp>
        <p:nvGrpSpPr>
          <p:cNvPr id="85" name="Google Shape;296;p48">
            <a:extLst>
              <a:ext uri="{FF2B5EF4-FFF2-40B4-BE49-F238E27FC236}">
                <a16:creationId xmlns:a16="http://schemas.microsoft.com/office/drawing/2014/main" id="{ACEBB943-0A4C-463D-8744-15ED024B4084}"/>
              </a:ext>
            </a:extLst>
          </p:cNvPr>
          <p:cNvGrpSpPr/>
          <p:nvPr/>
        </p:nvGrpSpPr>
        <p:grpSpPr>
          <a:xfrm>
            <a:off x="14264101" y="1823953"/>
            <a:ext cx="2482166" cy="3019500"/>
            <a:chOff x="6874025" y="1189775"/>
            <a:chExt cx="2064000" cy="3019500"/>
          </a:xfrm>
        </p:grpSpPr>
        <p:sp>
          <p:nvSpPr>
            <p:cNvPr id="86" name="Google Shape;297;p48">
              <a:extLst>
                <a:ext uri="{FF2B5EF4-FFF2-40B4-BE49-F238E27FC236}">
                  <a16:creationId xmlns:a16="http://schemas.microsoft.com/office/drawing/2014/main" id="{108BF6C0-AC49-43B7-9BF3-B7E389B1322B}"/>
                </a:ext>
              </a:extLst>
            </p:cNvPr>
            <p:cNvSpPr/>
            <p:nvPr/>
          </p:nvSpPr>
          <p:spPr>
            <a:xfrm>
              <a:off x="6874025" y="1189775"/>
              <a:ext cx="2064000" cy="669000"/>
            </a:xfrm>
            <a:prstGeom prst="chevron">
              <a:avLst>
                <a:gd name="adj" fmla="val 50000"/>
              </a:avLst>
            </a:prstGeom>
            <a:solidFill>
              <a:srgbClr val="307BF3"/>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Visualized Features</a:t>
              </a:r>
              <a:endParaRPr sz="2000">
                <a:solidFill>
                  <a:srgbClr val="FFFFFF"/>
                </a:solidFill>
                <a:latin typeface="Roboto"/>
                <a:ea typeface="Roboto"/>
                <a:cs typeface="Roboto"/>
                <a:sym typeface="Roboto"/>
              </a:endParaRPr>
            </a:p>
          </p:txBody>
        </p:sp>
        <p:sp>
          <p:nvSpPr>
            <p:cNvPr id="87" name="Google Shape;298;p48">
              <a:extLst>
                <a:ext uri="{FF2B5EF4-FFF2-40B4-BE49-F238E27FC236}">
                  <a16:creationId xmlns:a16="http://schemas.microsoft.com/office/drawing/2014/main" id="{C9367087-C164-49D9-9B70-937E3240C216}"/>
                </a:ext>
              </a:extLst>
            </p:cNvPr>
            <p:cNvSpPr txBox="1"/>
            <p:nvPr/>
          </p:nvSpPr>
          <p:spPr>
            <a:xfrm>
              <a:off x="7093775" y="1858775"/>
              <a:ext cx="1624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Utilized scatterplots and heatmaps to look for any correlations</a:t>
              </a:r>
              <a:endParaRPr sz="1400" dirty="0">
                <a:latin typeface="Roboto"/>
                <a:ea typeface="Roboto"/>
                <a:cs typeface="Roboto"/>
                <a:sym typeface="Roboto"/>
              </a:endParaRPr>
            </a:p>
          </p:txBody>
        </p:sp>
      </p:grpSp>
      <p:grpSp>
        <p:nvGrpSpPr>
          <p:cNvPr id="88" name="Google Shape;299;p48">
            <a:extLst>
              <a:ext uri="{FF2B5EF4-FFF2-40B4-BE49-F238E27FC236}">
                <a16:creationId xmlns:a16="http://schemas.microsoft.com/office/drawing/2014/main" id="{E308DB9C-AD39-4BB3-BFDE-DA9984EF1FDA}"/>
              </a:ext>
            </a:extLst>
          </p:cNvPr>
          <p:cNvGrpSpPr/>
          <p:nvPr/>
        </p:nvGrpSpPr>
        <p:grpSpPr>
          <a:xfrm>
            <a:off x="11614220" y="1827803"/>
            <a:ext cx="2907337" cy="3217850"/>
            <a:chOff x="5195350" y="1189775"/>
            <a:chExt cx="2064000" cy="3217850"/>
          </a:xfrm>
        </p:grpSpPr>
        <p:sp>
          <p:nvSpPr>
            <p:cNvPr id="89" name="Google Shape;300;p48">
              <a:extLst>
                <a:ext uri="{FF2B5EF4-FFF2-40B4-BE49-F238E27FC236}">
                  <a16:creationId xmlns:a16="http://schemas.microsoft.com/office/drawing/2014/main" id="{F4B50A52-C65D-4A50-856B-86C2621E9666}"/>
                </a:ext>
              </a:extLst>
            </p:cNvPr>
            <p:cNvSpPr/>
            <p:nvPr/>
          </p:nvSpPr>
          <p:spPr>
            <a:xfrm>
              <a:off x="5195350" y="1189775"/>
              <a:ext cx="2064000" cy="669000"/>
            </a:xfrm>
            <a:prstGeom prst="chevron">
              <a:avLst>
                <a:gd name="adj" fmla="val 50000"/>
              </a:avLst>
            </a:prstGeom>
            <a:solidFill>
              <a:srgbClr val="0E65F0"/>
            </a:solidFill>
            <a:ln>
              <a:noFill/>
            </a:ln>
          </p:spPr>
          <p:txBody>
            <a:bodyPr spcFirstLastPara="1" wrap="square" lIns="91425" tIns="91425" rIns="91425" bIns="91425" anchor="ctr" anchorCtr="0">
              <a:noAutofit/>
            </a:bodyPr>
            <a:lstStyle/>
            <a:p>
              <a:pPr algn="ctr"/>
              <a:r>
                <a:rPr lang="en" sz="2000" dirty="0">
                  <a:solidFill>
                    <a:srgbClr val="FFFFFF"/>
                  </a:solidFill>
                  <a:latin typeface="Roboto"/>
                  <a:ea typeface="Roboto"/>
                  <a:cs typeface="Roboto"/>
                  <a:sym typeface="Roboto"/>
                </a:rPr>
                <a:t>Changed Data Types</a:t>
              </a:r>
              <a:endParaRPr sz="2000" dirty="0">
                <a:solidFill>
                  <a:srgbClr val="FFFFFF"/>
                </a:solidFill>
                <a:latin typeface="Roboto"/>
                <a:ea typeface="Roboto"/>
                <a:cs typeface="Roboto"/>
                <a:sym typeface="Roboto"/>
              </a:endParaRPr>
            </a:p>
          </p:txBody>
        </p:sp>
        <p:sp>
          <p:nvSpPr>
            <p:cNvPr id="90" name="Google Shape;301;p48">
              <a:extLst>
                <a:ext uri="{FF2B5EF4-FFF2-40B4-BE49-F238E27FC236}">
                  <a16:creationId xmlns:a16="http://schemas.microsoft.com/office/drawing/2014/main" id="{813D79FA-C845-4EC1-AB6C-33653F48761D}"/>
                </a:ext>
              </a:extLst>
            </p:cNvPr>
            <p:cNvSpPr txBox="1"/>
            <p:nvPr/>
          </p:nvSpPr>
          <p:spPr>
            <a:xfrm>
              <a:off x="5461650" y="2057125"/>
              <a:ext cx="1624500" cy="2350500"/>
            </a:xfrm>
            <a:prstGeom prst="rect">
              <a:avLst/>
            </a:prstGeom>
            <a:noFill/>
            <a:ln>
              <a:noFill/>
            </a:ln>
          </p:spPr>
          <p:txBody>
            <a:bodyPr spcFirstLastPara="1" wrap="square" lIns="91425" tIns="91425" rIns="91425" bIns="91425" anchor="t" anchorCtr="0">
              <a:noAutofit/>
            </a:bodyPr>
            <a:lstStyle/>
            <a:p>
              <a:pPr>
                <a:lnSpc>
                  <a:spcPct val="115000"/>
                </a:lnSpc>
              </a:pPr>
              <a:endParaRPr sz="1200">
                <a:latin typeface="Roboto"/>
                <a:ea typeface="Roboto"/>
                <a:cs typeface="Roboto"/>
                <a:sym typeface="Roboto"/>
              </a:endParaRPr>
            </a:p>
          </p:txBody>
        </p:sp>
      </p:grpSp>
      <p:sp>
        <p:nvSpPr>
          <p:cNvPr id="91" name="Google Shape;304;p48">
            <a:extLst>
              <a:ext uri="{FF2B5EF4-FFF2-40B4-BE49-F238E27FC236}">
                <a16:creationId xmlns:a16="http://schemas.microsoft.com/office/drawing/2014/main" id="{35F78F26-5468-4AAB-81D4-17392A36108F}"/>
              </a:ext>
            </a:extLst>
          </p:cNvPr>
          <p:cNvSpPr txBox="1">
            <a:spLocks/>
          </p:cNvSpPr>
          <p:nvPr/>
        </p:nvSpPr>
        <p:spPr>
          <a:xfrm>
            <a:off x="6209561" y="4400621"/>
            <a:ext cx="7835354" cy="3813482"/>
          </a:xfrm>
          <a:prstGeom prst="rect">
            <a:avLst/>
          </a:prstGeom>
        </p:spPr>
        <p:txBody>
          <a:bodyPr spcFirstLastPara="1" vert="horz" wrap="square" lIns="91425" tIns="91425" rIns="91425" bIns="91425" rtlCol="0" anchor="t" anchorCtr="0">
            <a:noAutofit/>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457200" indent="-323850">
              <a:lnSpc>
                <a:spcPct val="115000"/>
              </a:lnSpc>
              <a:spcBef>
                <a:spcPts val="0"/>
              </a:spcBef>
              <a:buSzPts val="1500"/>
              <a:buFont typeface="Arial" panose="020B0604020202020204" pitchFamily="34" charset="0"/>
              <a:buChar char="●"/>
            </a:pPr>
            <a:r>
              <a:rPr lang="en-US" sz="1800" dirty="0"/>
              <a:t>Many outliers in the dataset</a:t>
            </a:r>
          </a:p>
          <a:p>
            <a:pPr marL="914400" lvl="1" indent="-304800">
              <a:lnSpc>
                <a:spcPct val="115000"/>
              </a:lnSpc>
              <a:spcBef>
                <a:spcPts val="0"/>
              </a:spcBef>
              <a:buSzPts val="1200"/>
              <a:buFont typeface="Arial" panose="020B0604020202020204" pitchFamily="34" charset="0"/>
              <a:buChar char="○"/>
            </a:pPr>
            <a:r>
              <a:rPr lang="en-US" sz="1800" dirty="0"/>
              <a:t>Ex. Homes with 25+ rooms and over 8+ bathrooms</a:t>
            </a:r>
          </a:p>
          <a:p>
            <a:pPr marL="457200" indent="-323850">
              <a:lnSpc>
                <a:spcPct val="115000"/>
              </a:lnSpc>
              <a:spcBef>
                <a:spcPts val="0"/>
              </a:spcBef>
              <a:buSzPts val="1500"/>
              <a:buFont typeface="Arial" panose="020B0604020202020204" pitchFamily="34" charset="0"/>
              <a:buChar char="●"/>
            </a:pPr>
            <a:r>
              <a:rPr lang="en-US" sz="1800" dirty="0"/>
              <a:t>We hypothesized that there were other types of real estate besides condos and houses and decided to use Price per Bedroom or Price per Room to normalize the data set and Housing cost trends.</a:t>
            </a:r>
          </a:p>
        </p:txBody>
      </p:sp>
      <p:pic>
        <p:nvPicPr>
          <p:cNvPr id="92" name="Google Shape;305;p48">
            <a:extLst>
              <a:ext uri="{FF2B5EF4-FFF2-40B4-BE49-F238E27FC236}">
                <a16:creationId xmlns:a16="http://schemas.microsoft.com/office/drawing/2014/main" id="{8F8487BA-1FD7-4FE4-ABDF-1B7C6D06456C}"/>
              </a:ext>
            </a:extLst>
          </p:cNvPr>
          <p:cNvPicPr preferRelativeResize="0"/>
          <p:nvPr/>
        </p:nvPicPr>
        <p:blipFill>
          <a:blip r:embed="rId3">
            <a:alphaModFix/>
          </a:blip>
          <a:stretch>
            <a:fillRect/>
          </a:stretch>
        </p:blipFill>
        <p:spPr>
          <a:xfrm>
            <a:off x="6794216" y="6353596"/>
            <a:ext cx="6576353" cy="3112768"/>
          </a:xfrm>
          <a:prstGeom prst="rect">
            <a:avLst/>
          </a:prstGeom>
          <a:noFill/>
          <a:ln>
            <a:noFill/>
          </a:ln>
        </p:spPr>
      </p:pic>
      <p:sp>
        <p:nvSpPr>
          <p:cNvPr id="93" name="Google Shape;306;p48">
            <a:extLst>
              <a:ext uri="{FF2B5EF4-FFF2-40B4-BE49-F238E27FC236}">
                <a16:creationId xmlns:a16="http://schemas.microsoft.com/office/drawing/2014/main" id="{EEBADB7C-5B7C-4686-BF61-F36870FDADF2}"/>
              </a:ext>
            </a:extLst>
          </p:cNvPr>
          <p:cNvSpPr txBox="1">
            <a:spLocks/>
          </p:cNvSpPr>
          <p:nvPr/>
        </p:nvSpPr>
        <p:spPr>
          <a:xfrm>
            <a:off x="6304070" y="3678338"/>
            <a:ext cx="7066500" cy="572700"/>
          </a:xfrm>
          <a:prstGeom prst="rect">
            <a:avLst/>
          </a:prstGeom>
        </p:spPr>
        <p:txBody>
          <a:bodyPr spcFirstLastPara="1" vert="horz" wrap="square" lIns="91425" tIns="91425" rIns="91425" bIns="91425" rtlCol="0" anchor="b" anchorCtr="0">
            <a:noAutofit/>
          </a:bodyPr>
          <a:lst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a:lstStyle>
          <a:p>
            <a:r>
              <a:rPr lang="en-US" sz="2800" dirty="0"/>
              <a:t>Main Takeaway:</a:t>
            </a:r>
          </a:p>
        </p:txBody>
      </p:sp>
      <p:pic>
        <p:nvPicPr>
          <p:cNvPr id="3" name="Picture 2" descr="A picture containing chart&#10;&#10;Description automatically generated">
            <a:extLst>
              <a:ext uri="{FF2B5EF4-FFF2-40B4-BE49-F238E27FC236}">
                <a16:creationId xmlns:a16="http://schemas.microsoft.com/office/drawing/2014/main" id="{41A8F910-36F8-0524-8174-280BB683C45D}"/>
              </a:ext>
            </a:extLst>
          </p:cNvPr>
          <p:cNvPicPr>
            <a:picLocks noChangeAspect="1"/>
          </p:cNvPicPr>
          <p:nvPr/>
        </p:nvPicPr>
        <p:blipFill>
          <a:blip r:embed="rId4"/>
          <a:stretch>
            <a:fillRect/>
          </a:stretch>
        </p:blipFill>
        <p:spPr>
          <a:xfrm>
            <a:off x="13967747" y="6221640"/>
            <a:ext cx="3583398" cy="3244724"/>
          </a:xfrm>
          <a:prstGeom prst="rect">
            <a:avLst/>
          </a:prstGeom>
        </p:spPr>
      </p:pic>
      <p:sp>
        <p:nvSpPr>
          <p:cNvPr id="39" name="Google Shape;292;p48">
            <a:extLst>
              <a:ext uri="{FF2B5EF4-FFF2-40B4-BE49-F238E27FC236}">
                <a16:creationId xmlns:a16="http://schemas.microsoft.com/office/drawing/2014/main" id="{A02C2B57-F308-B6D0-639D-8082F50C9F2E}"/>
              </a:ext>
            </a:extLst>
          </p:cNvPr>
          <p:cNvSpPr txBox="1"/>
          <p:nvPr/>
        </p:nvSpPr>
        <p:spPr>
          <a:xfrm>
            <a:off x="12154416" y="2582635"/>
            <a:ext cx="215477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Standardized Date,  converted  string to intg , removed zeros</a:t>
            </a:r>
          </a:p>
        </p:txBody>
      </p:sp>
    </p:spTree>
    <p:extLst>
      <p:ext uri="{BB962C8B-B14F-4D97-AF65-F5344CB8AC3E}">
        <p14:creationId xmlns:p14="http://schemas.microsoft.com/office/powerpoint/2010/main" val="3754838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7189639-CBF0-437E-A3B3-C204509AE028}"/>
              </a:ext>
            </a:extLst>
          </p:cNvPr>
          <p:cNvGrpSpPr/>
          <p:nvPr/>
        </p:nvGrpSpPr>
        <p:grpSpPr>
          <a:xfrm>
            <a:off x="5223489" y="1188586"/>
            <a:ext cx="7841022" cy="1754327"/>
            <a:chOff x="3482326" y="792390"/>
            <a:chExt cx="5227348" cy="1169551"/>
          </a:xfrm>
        </p:grpSpPr>
        <p:sp>
          <p:nvSpPr>
            <p:cNvPr id="19" name="Rectangle 18">
              <a:extLst>
                <a:ext uri="{FF2B5EF4-FFF2-40B4-BE49-F238E27FC236}">
                  <a16:creationId xmlns:a16="http://schemas.microsoft.com/office/drawing/2014/main" id="{723D2549-13AD-40C0-BE41-5630B9D12127}"/>
                </a:ext>
              </a:extLst>
            </p:cNvPr>
            <p:cNvSpPr/>
            <p:nvPr/>
          </p:nvSpPr>
          <p:spPr>
            <a:xfrm>
              <a:off x="3482326" y="805140"/>
              <a:ext cx="5227348" cy="1055914"/>
            </a:xfrm>
            <a:prstGeom prst="rect">
              <a:avLst/>
            </a:prstGeom>
            <a:solidFill>
              <a:schemeClr val="bg1">
                <a:lumMod val="85000"/>
                <a:alpha val="92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sp>
          <p:nvSpPr>
            <p:cNvPr id="20" name="TextBox 19">
              <a:extLst>
                <a:ext uri="{FF2B5EF4-FFF2-40B4-BE49-F238E27FC236}">
                  <a16:creationId xmlns:a16="http://schemas.microsoft.com/office/drawing/2014/main" id="{D91C4928-1A9F-4E41-BB0B-515C51259E3C}"/>
                </a:ext>
              </a:extLst>
            </p:cNvPr>
            <p:cNvSpPr txBox="1"/>
            <p:nvPr/>
          </p:nvSpPr>
          <p:spPr>
            <a:xfrm>
              <a:off x="3655685" y="792390"/>
              <a:ext cx="4880629" cy="1169551"/>
            </a:xfrm>
            <a:prstGeom prst="rect">
              <a:avLst/>
            </a:prstGeom>
            <a:noFill/>
          </p:spPr>
          <p:txBody>
            <a:bodyPr wrap="square" rtlCol="0">
              <a:spAutoFit/>
            </a:bodyPr>
            <a:lstStyle>
              <a:defPPr>
                <a:defRPr lang="en-US"/>
              </a:defPPr>
              <a:lvl1pPr algn="ctr">
                <a:defRPr sz="3600" spc="100">
                  <a:gradFill flip="none" rotWithShape="1">
                    <a:gsLst>
                      <a:gs pos="0">
                        <a:srgbClr val="44CADF"/>
                      </a:gs>
                      <a:gs pos="100000">
                        <a:srgbClr val="24AE54"/>
                      </a:gs>
                    </a:gsLst>
                    <a:lin ang="10800000" scaled="1"/>
                    <a:tileRect/>
                  </a:gradFill>
                  <a:latin typeface="Impact" panose="020B0806030902050204" pitchFamily="34" charset="0"/>
                </a:defRPr>
              </a:lvl1pPr>
            </a:lstStyle>
            <a:p>
              <a:r>
                <a:rPr lang="en" sz="5400" dirty="0">
                  <a:gradFill flip="none" rotWithShape="1">
                    <a:gsLst>
                      <a:gs pos="0">
                        <a:schemeClr val="accent1">
                          <a:lumMod val="75000"/>
                        </a:schemeClr>
                      </a:gs>
                      <a:gs pos="100000">
                        <a:schemeClr val="accent2"/>
                      </a:gs>
                    </a:gsLst>
                    <a:lin ang="10800000" scaled="1"/>
                    <a:tileRect/>
                  </a:gradFill>
                </a:rPr>
                <a:t>SQL Database- Data points and connections</a:t>
              </a:r>
              <a:endParaRPr lang="en-US" sz="5400" dirty="0">
                <a:gradFill flip="none" rotWithShape="1">
                  <a:gsLst>
                    <a:gs pos="0">
                      <a:schemeClr val="accent1">
                        <a:lumMod val="75000"/>
                      </a:schemeClr>
                    </a:gs>
                    <a:gs pos="100000">
                      <a:schemeClr val="accent2"/>
                    </a:gs>
                  </a:gsLst>
                  <a:lin ang="10800000" scaled="1"/>
                  <a:tileRect/>
                </a:gradFill>
              </a:endParaRPr>
            </a:p>
          </p:txBody>
        </p:sp>
      </p:grpSp>
      <p:grpSp>
        <p:nvGrpSpPr>
          <p:cNvPr id="61" name="Graphic 8">
            <a:extLst>
              <a:ext uri="{FF2B5EF4-FFF2-40B4-BE49-F238E27FC236}">
                <a16:creationId xmlns:a16="http://schemas.microsoft.com/office/drawing/2014/main" id="{33F7BC7F-8A46-41A7-B736-2B587C34340A}"/>
              </a:ext>
            </a:extLst>
          </p:cNvPr>
          <p:cNvGrpSpPr/>
          <p:nvPr/>
        </p:nvGrpSpPr>
        <p:grpSpPr>
          <a:xfrm>
            <a:off x="-640860" y="-678508"/>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62" name="Graphic 8">
              <a:extLst>
                <a:ext uri="{FF2B5EF4-FFF2-40B4-BE49-F238E27FC236}">
                  <a16:creationId xmlns:a16="http://schemas.microsoft.com/office/drawing/2014/main" id="{A3EFCFEA-4588-4032-98C1-1BE9F5FA4C03}"/>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D1BFE03A-3E32-4B30-BDA3-4D874C67698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9B602998-27CC-4F9D-B371-DF0BB932D9B1}"/>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D28FDEBD-648F-4F69-9FAA-41246081F5A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6354F774-8E46-456F-9288-C73291C4EB4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E53517CD-DBA1-4999-9DD5-95979E8FA892}"/>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98BEC7BD-2719-4CAD-9DEA-BD4FF5336B64}"/>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9" name="Graphic 8">
              <a:extLst>
                <a:ext uri="{FF2B5EF4-FFF2-40B4-BE49-F238E27FC236}">
                  <a16:creationId xmlns:a16="http://schemas.microsoft.com/office/drawing/2014/main" id="{9FAD3989-0E4E-4850-B8C0-74632BE3A549}"/>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70" name="Graphic 8">
            <a:extLst>
              <a:ext uri="{FF2B5EF4-FFF2-40B4-BE49-F238E27FC236}">
                <a16:creationId xmlns:a16="http://schemas.microsoft.com/office/drawing/2014/main" id="{F758D3F4-00A9-442A-9568-1B2E2371A3EC}"/>
              </a:ext>
            </a:extLst>
          </p:cNvPr>
          <p:cNvGrpSpPr/>
          <p:nvPr/>
        </p:nvGrpSpPr>
        <p:grpSpPr>
          <a:xfrm rot="9000000">
            <a:off x="13284426" y="-1293121"/>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71" name="Graphic 8">
              <a:extLst>
                <a:ext uri="{FF2B5EF4-FFF2-40B4-BE49-F238E27FC236}">
                  <a16:creationId xmlns:a16="http://schemas.microsoft.com/office/drawing/2014/main" id="{2325BAE9-2D7E-4D4F-8455-E74A27F6EF86}"/>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72" name="Graphic 8">
              <a:extLst>
                <a:ext uri="{FF2B5EF4-FFF2-40B4-BE49-F238E27FC236}">
                  <a16:creationId xmlns:a16="http://schemas.microsoft.com/office/drawing/2014/main" id="{FF3AF07A-BF75-4590-8294-C6AD2015CEB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73" name="Graphic 8">
              <a:extLst>
                <a:ext uri="{FF2B5EF4-FFF2-40B4-BE49-F238E27FC236}">
                  <a16:creationId xmlns:a16="http://schemas.microsoft.com/office/drawing/2014/main" id="{87B84765-CE9D-4430-BFFF-9327C4E791A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74" name="Graphic 8">
              <a:extLst>
                <a:ext uri="{FF2B5EF4-FFF2-40B4-BE49-F238E27FC236}">
                  <a16:creationId xmlns:a16="http://schemas.microsoft.com/office/drawing/2014/main" id="{7C2749E4-C0D8-4CF8-95A5-5BC15D82AF1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75" name="Graphic 8">
              <a:extLst>
                <a:ext uri="{FF2B5EF4-FFF2-40B4-BE49-F238E27FC236}">
                  <a16:creationId xmlns:a16="http://schemas.microsoft.com/office/drawing/2014/main" id="{BD4601A4-269A-4724-93C6-A3E0D81CBED4}"/>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76" name="Graphic 8">
              <a:extLst>
                <a:ext uri="{FF2B5EF4-FFF2-40B4-BE49-F238E27FC236}">
                  <a16:creationId xmlns:a16="http://schemas.microsoft.com/office/drawing/2014/main" id="{B8B8F04E-ADCE-4E5C-8CBF-637610FB4C24}"/>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77" name="Graphic 8">
              <a:extLst>
                <a:ext uri="{FF2B5EF4-FFF2-40B4-BE49-F238E27FC236}">
                  <a16:creationId xmlns:a16="http://schemas.microsoft.com/office/drawing/2014/main" id="{3B63FDBD-D356-467A-9551-68A8F2D149B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78" name="Graphic 8">
              <a:extLst>
                <a:ext uri="{FF2B5EF4-FFF2-40B4-BE49-F238E27FC236}">
                  <a16:creationId xmlns:a16="http://schemas.microsoft.com/office/drawing/2014/main" id="{5649FD9A-3B97-4FCF-9E3D-7D69FEC2679F}"/>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79" name="Google Shape;273;p46">
            <a:extLst>
              <a:ext uri="{FF2B5EF4-FFF2-40B4-BE49-F238E27FC236}">
                <a16:creationId xmlns:a16="http://schemas.microsoft.com/office/drawing/2014/main" id="{50B600AE-2272-4303-966E-3A537050FE75}"/>
              </a:ext>
            </a:extLst>
          </p:cNvPr>
          <p:cNvPicPr preferRelativeResize="0"/>
          <p:nvPr/>
        </p:nvPicPr>
        <p:blipFill>
          <a:blip r:embed="rId2">
            <a:alphaModFix/>
          </a:blip>
          <a:stretch>
            <a:fillRect/>
          </a:stretch>
        </p:blipFill>
        <p:spPr>
          <a:xfrm>
            <a:off x="1708874" y="3560531"/>
            <a:ext cx="15587234" cy="6156905"/>
          </a:xfrm>
          <a:prstGeom prst="rect">
            <a:avLst/>
          </a:prstGeom>
          <a:noFill/>
          <a:ln>
            <a:noFill/>
          </a:ln>
        </p:spPr>
      </p:pic>
    </p:spTree>
    <p:extLst>
      <p:ext uri="{BB962C8B-B14F-4D97-AF65-F5344CB8AC3E}">
        <p14:creationId xmlns:p14="http://schemas.microsoft.com/office/powerpoint/2010/main" val="387675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4095206" y="716230"/>
            <a:ext cx="6984533" cy="923330"/>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Machine Learning</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3074" name="Picture 2">
            <a:extLst>
              <a:ext uri="{FF2B5EF4-FFF2-40B4-BE49-F238E27FC236}">
                <a16:creationId xmlns:a16="http://schemas.microsoft.com/office/drawing/2014/main" id="{461D3716-A0A3-4179-AE91-BA7C486E60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729" t="-825" b="-1"/>
          <a:stretch/>
        </p:blipFill>
        <p:spPr bwMode="auto">
          <a:xfrm>
            <a:off x="13036132" y="62793"/>
            <a:ext cx="5311786" cy="459544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F99CB3D6-1726-DB32-564C-AA2AEF3A9140}"/>
              </a:ext>
            </a:extLst>
          </p:cNvPr>
          <p:cNvSpPr txBox="1"/>
          <p:nvPr/>
        </p:nvSpPr>
        <p:spPr>
          <a:xfrm>
            <a:off x="728990" y="3006421"/>
            <a:ext cx="14155160" cy="2072973"/>
          </a:xfrm>
          <a:prstGeom prst="rect">
            <a:avLst/>
          </a:prstGeom>
          <a:noFill/>
        </p:spPr>
        <p:txBody>
          <a:bodyPr wrap="square" rtlCol="0">
            <a:spAutoFit/>
          </a:bodyPr>
          <a:lstStyle/>
          <a:p>
            <a:pPr defTabSz="304815"/>
            <a:r>
              <a:rPr lang="en" sz="3200" spc="100" dirty="0">
                <a:solidFill>
                  <a:srgbClr val="24AE54"/>
                </a:solidFill>
                <a:cs typeface="Times New Roman" panose="02020603050405020304" pitchFamily="18" charset="0"/>
              </a:rPr>
              <a:t>Why Machine learning</a:t>
            </a:r>
            <a:r>
              <a:rPr lang="en" sz="3200" spc="100" dirty="0">
                <a:gradFill flip="none" rotWithShape="1">
                  <a:gsLst>
                    <a:gs pos="0">
                      <a:srgbClr val="44CADF"/>
                    </a:gs>
                    <a:gs pos="100000">
                      <a:srgbClr val="24AE54"/>
                    </a:gs>
                  </a:gsLst>
                  <a:lin ang="10800000" scaled="1"/>
                  <a:tileRect/>
                </a:gradFill>
                <a:cs typeface="Times New Roman" panose="02020603050405020304" pitchFamily="18" charset="0"/>
              </a:rPr>
              <a:t>:</a:t>
            </a:r>
            <a:r>
              <a:rPr lang="en" sz="3200" spc="100" dirty="0">
                <a:solidFill>
                  <a:srgbClr val="FFFF00"/>
                </a:solidFill>
                <a:cs typeface="Times New Roman" panose="02020603050405020304" pitchFamily="18" charset="0"/>
              </a:rPr>
              <a:t>choose important factors and predict</a:t>
            </a:r>
          </a:p>
          <a:p>
            <a:pPr defTabSz="304815"/>
            <a:r>
              <a:rPr lang="en" sz="3200" spc="100" dirty="0">
                <a:gradFill flip="none" rotWithShape="1">
                  <a:gsLst>
                    <a:gs pos="0">
                      <a:srgbClr val="44CADF"/>
                    </a:gs>
                    <a:gs pos="100000">
                      <a:srgbClr val="24AE54"/>
                    </a:gs>
                  </a:gsLst>
                  <a:lin ang="10800000" scaled="1"/>
                  <a:tileRect/>
                </a:gradFill>
                <a:cs typeface="Times New Roman" panose="02020603050405020304" pitchFamily="18" charset="0"/>
              </a:rPr>
              <a:t>Models: </a:t>
            </a:r>
            <a:r>
              <a:rPr lang="en" sz="2800" spc="100" dirty="0">
                <a:solidFill>
                  <a:srgbClr val="FFFF00"/>
                </a:solidFill>
                <a:cs typeface="Times New Roman" panose="02020603050405020304" pitchFamily="18" charset="0"/>
              </a:rPr>
              <a:t>Linear Model, Random Forest, </a:t>
            </a:r>
            <a:r>
              <a:rPr lang="en-US" sz="2800" spc="100" dirty="0">
                <a:solidFill>
                  <a:srgbClr val="FFFF00"/>
                </a:solidFill>
                <a:cs typeface="Times New Roman" panose="02020603050405020304" pitchFamily="18" charset="0"/>
              </a:rPr>
              <a:t>Gradient Boost Model,</a:t>
            </a:r>
          </a:p>
          <a:p>
            <a:pPr defTabSz="304815"/>
            <a:r>
              <a:rPr lang="en-US" sz="2800" spc="100" dirty="0">
                <a:solidFill>
                  <a:srgbClr val="FFFF00"/>
                </a:solidFill>
                <a:cs typeface="Times New Roman" panose="02020603050405020304" pitchFamily="18" charset="0"/>
              </a:rPr>
              <a:t>Decision Tree, and Deep Learning neural network</a:t>
            </a:r>
            <a:endParaRPr lang="en" sz="2800" spc="100" dirty="0">
              <a:solidFill>
                <a:srgbClr val="FFFF00"/>
              </a:solidFill>
              <a:cs typeface="Times New Roman" panose="02020603050405020304" pitchFamily="18" charset="0"/>
            </a:endParaRPr>
          </a:p>
          <a:p>
            <a:pPr algn="ctr" defTabSz="304815"/>
            <a:endParaRPr lang="en-US" sz="3200" spc="100" dirty="0">
              <a:gradFill flip="none" rotWithShape="1">
                <a:gsLst>
                  <a:gs pos="0">
                    <a:srgbClr val="44CADF"/>
                  </a:gs>
                  <a:gs pos="100000">
                    <a:srgbClr val="24AE54"/>
                  </a:gs>
                </a:gsLst>
                <a:lin ang="10800000" scaled="1"/>
                <a:tileRect/>
              </a:gradFill>
            </a:endParaRPr>
          </a:p>
        </p:txBody>
      </p:sp>
      <p:sp>
        <p:nvSpPr>
          <p:cNvPr id="30" name="TextBox 29">
            <a:extLst>
              <a:ext uri="{FF2B5EF4-FFF2-40B4-BE49-F238E27FC236}">
                <a16:creationId xmlns:a16="http://schemas.microsoft.com/office/drawing/2014/main" id="{C6060F2E-E4BB-2C14-D0EC-D6E5F4D1264E}"/>
              </a:ext>
            </a:extLst>
          </p:cNvPr>
          <p:cNvSpPr txBox="1"/>
          <p:nvPr/>
        </p:nvSpPr>
        <p:spPr>
          <a:xfrm>
            <a:off x="567936" y="4782553"/>
            <a:ext cx="16056979" cy="4031873"/>
          </a:xfrm>
          <a:prstGeom prst="rect">
            <a:avLst/>
          </a:prstGeom>
          <a:noFill/>
        </p:spPr>
        <p:txBody>
          <a:bodyPr wrap="square" rtlCol="0">
            <a:spAutoFit/>
          </a:bodyPr>
          <a:lstStyle/>
          <a:p>
            <a:pPr defTabSz="304815"/>
            <a:endParaRPr lang="en" sz="3200" spc="100" dirty="0">
              <a:gradFill flip="none" rotWithShape="1">
                <a:gsLst>
                  <a:gs pos="0">
                    <a:srgbClr val="44CADF"/>
                  </a:gs>
                  <a:gs pos="100000">
                    <a:srgbClr val="24AE54"/>
                  </a:gs>
                </a:gsLst>
                <a:lin ang="10800000" scaled="1"/>
                <a:tileRect/>
              </a:gradFill>
              <a:cs typeface="Times New Roman" panose="02020603050405020304" pitchFamily="18" charset="0"/>
            </a:endParaRPr>
          </a:p>
          <a:p>
            <a:pPr defTabSz="304815"/>
            <a:r>
              <a:rPr lang="en" sz="3200" spc="100" dirty="0">
                <a:solidFill>
                  <a:srgbClr val="24AE54"/>
                </a:solidFill>
                <a:cs typeface="Times New Roman" panose="02020603050405020304" pitchFamily="18" charset="0"/>
              </a:rPr>
              <a:t>Why these Models</a:t>
            </a:r>
            <a:r>
              <a:rPr lang="en" sz="3200" spc="100" dirty="0">
                <a:gradFill flip="none" rotWithShape="1">
                  <a:gsLst>
                    <a:gs pos="0">
                      <a:srgbClr val="44CADF"/>
                    </a:gs>
                    <a:gs pos="100000">
                      <a:srgbClr val="24AE54"/>
                    </a:gs>
                  </a:gsLst>
                  <a:lin ang="10800000" scaled="1"/>
                  <a:tileRect/>
                </a:gradFill>
                <a:cs typeface="Times New Roman" panose="02020603050405020304" pitchFamily="18" charset="0"/>
              </a:rPr>
              <a:t>: </a:t>
            </a:r>
          </a:p>
          <a:p>
            <a:pPr marL="381019" indent="-381019" defTabSz="304815">
              <a:buFontTx/>
              <a:buChar char="-"/>
            </a:pPr>
            <a:r>
              <a:rPr lang="en" sz="3200" spc="100" dirty="0">
                <a:solidFill>
                  <a:srgbClr val="FFFF00"/>
                </a:solidFill>
                <a:cs typeface="Times New Roman" panose="02020603050405020304" pitchFamily="18" charset="0"/>
              </a:rPr>
              <a:t>All the above models are supervised b/s we have clearly defined target variable: housing price/ price per room</a:t>
            </a:r>
          </a:p>
          <a:p>
            <a:pPr marL="381019" indent="-381019" defTabSz="304815">
              <a:buFontTx/>
              <a:buChar char="-"/>
            </a:pPr>
            <a:r>
              <a:rPr lang="en" sz="3200" spc="100" dirty="0">
                <a:solidFill>
                  <a:srgbClr val="FFFF00"/>
                </a:solidFill>
                <a:cs typeface="Times New Roman" panose="02020603050405020304" pitchFamily="18" charset="0"/>
              </a:rPr>
              <a:t>The target variable is continous and all the above models fit with continous target variable</a:t>
            </a:r>
          </a:p>
          <a:p>
            <a:pPr defTabSz="304815"/>
            <a:r>
              <a:rPr lang="en" sz="3200" spc="100" dirty="0">
                <a:solidFill>
                  <a:srgbClr val="FFFF00"/>
                </a:solidFill>
                <a:cs typeface="Times New Roman" panose="02020603050405020304" pitchFamily="18" charset="0"/>
              </a:rPr>
              <a:t>-  More than one model is run to choose one that best peredicts/ fits that data</a:t>
            </a:r>
          </a:p>
          <a:p>
            <a:pPr marL="381019" indent="-381019" defTabSz="304815">
              <a:buFontTx/>
              <a:buChar char="-"/>
            </a:pPr>
            <a:endParaRPr lang="en-US" sz="3200" spc="100" dirty="0">
              <a:gradFill flip="none" rotWithShape="1">
                <a:gsLst>
                  <a:gs pos="0">
                    <a:srgbClr val="44CADF"/>
                  </a:gs>
                  <a:gs pos="100000">
                    <a:srgbClr val="24AE54"/>
                  </a:gs>
                </a:gsLst>
                <a:lin ang="10800000" scaled="1"/>
                <a:tileRect/>
              </a:gradFill>
            </a:endParaRPr>
          </a:p>
        </p:txBody>
      </p:sp>
    </p:spTree>
    <p:extLst>
      <p:ext uri="{BB962C8B-B14F-4D97-AF65-F5344CB8AC3E}">
        <p14:creationId xmlns:p14="http://schemas.microsoft.com/office/powerpoint/2010/main" val="1046843843"/>
      </p:ext>
    </p:extLst>
  </p:cSld>
  <p:clrMapOvr>
    <a:masterClrMapping/>
  </p:clrMapOvr>
</p:sld>
</file>

<file path=ppt/theme/theme1.xml><?xml version="1.0" encoding="utf-8"?>
<a:theme xmlns:a="http://schemas.openxmlformats.org/drawingml/2006/main" name="Office Theme">
  <a:themeElements>
    <a:clrScheme name="Technology_Gradient">
      <a:dk1>
        <a:sysClr val="windowText" lastClr="000000"/>
      </a:dk1>
      <a:lt1>
        <a:sysClr val="window" lastClr="FFFFFF"/>
      </a:lt1>
      <a:dk2>
        <a:srgbClr val="44546A"/>
      </a:dk2>
      <a:lt2>
        <a:srgbClr val="E7E6E6"/>
      </a:lt2>
      <a:accent1>
        <a:srgbClr val="44CADF"/>
      </a:accent1>
      <a:accent2>
        <a:srgbClr val="24AE54"/>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7905</TotalTime>
  <Words>1185</Words>
  <Application>Microsoft Office PowerPoint</Application>
  <PresentationFormat>Custom</PresentationFormat>
  <Paragraphs>119</Paragraphs>
  <Slides>20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-apple-system</vt:lpstr>
      <vt:lpstr>Arial</vt:lpstr>
      <vt:lpstr>Calibri</vt:lpstr>
      <vt:lpstr>Calibri Light</vt:lpstr>
      <vt:lpstr>Impact</vt:lpstr>
      <vt:lpstr>Open Sans</vt:lpstr>
      <vt:lpstr>Roboto</vt:lpstr>
      <vt:lpstr>Times New Roman</vt:lpstr>
      <vt:lpstr>Office Theme</vt:lpstr>
      <vt:lpstr>PowerPoint Presentation</vt:lpstr>
      <vt:lpstr>PowerPoint Presentation</vt:lpstr>
      <vt:lpstr>PowerPoint Presentation</vt:lpstr>
      <vt:lpstr>PowerPoint Presentation</vt:lpstr>
      <vt:lpstr>Data Sources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PresenterMedia.com</dc:creator>
  <cp:lastModifiedBy>Diana Seveney</cp:lastModifiedBy>
  <cp:revision>278</cp:revision>
  <dcterms:created xsi:type="dcterms:W3CDTF">2021-05-28T02:05:45Z</dcterms:created>
  <dcterms:modified xsi:type="dcterms:W3CDTF">2022-08-01T21:35:47Z</dcterms:modified>
</cp:coreProperties>
</file>

<file path=docProps/thumbnail.jpeg>
</file>